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42"/>
  </p:notesMasterIdLst>
  <p:sldIdLst>
    <p:sldId id="256" r:id="rId6"/>
    <p:sldId id="258" r:id="rId7"/>
    <p:sldId id="263" r:id="rId8"/>
    <p:sldId id="274" r:id="rId9"/>
    <p:sldId id="279" r:id="rId10"/>
    <p:sldId id="260" r:id="rId11"/>
    <p:sldId id="293" r:id="rId12"/>
    <p:sldId id="301" r:id="rId13"/>
    <p:sldId id="1183" r:id="rId14"/>
    <p:sldId id="300" r:id="rId15"/>
    <p:sldId id="295" r:id="rId16"/>
    <p:sldId id="296" r:id="rId17"/>
    <p:sldId id="297" r:id="rId18"/>
    <p:sldId id="298" r:id="rId19"/>
    <p:sldId id="299" r:id="rId20"/>
    <p:sldId id="271" r:id="rId21"/>
    <p:sldId id="291" r:id="rId22"/>
    <p:sldId id="292" r:id="rId23"/>
    <p:sldId id="282" r:id="rId24"/>
    <p:sldId id="283" r:id="rId25"/>
    <p:sldId id="284" r:id="rId26"/>
    <p:sldId id="302" r:id="rId27"/>
    <p:sldId id="290" r:id="rId28"/>
    <p:sldId id="1180" r:id="rId29"/>
    <p:sldId id="1167" r:id="rId30"/>
    <p:sldId id="1174" r:id="rId31"/>
    <p:sldId id="1168" r:id="rId32"/>
    <p:sldId id="1173" r:id="rId33"/>
    <p:sldId id="1172" r:id="rId34"/>
    <p:sldId id="264" r:id="rId35"/>
    <p:sldId id="1181" r:id="rId36"/>
    <p:sldId id="1184" r:id="rId37"/>
    <p:sldId id="1185" r:id="rId38"/>
    <p:sldId id="1186" r:id="rId39"/>
    <p:sldId id="257" r:id="rId40"/>
    <p:sldId id="1187" r:id="rId4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 snapToGrid="0">
      <p:cViewPr varScale="1">
        <p:scale>
          <a:sx n="54" d="100"/>
          <a:sy n="54" d="100"/>
        </p:scale>
        <p:origin x="7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F3F50-E605-4A6C-93FE-141DAAA140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2DAB1-8AD2-4A7A-9064-66A1B9497310}">
      <dgm:prSet phldrT="[Text]" custT="1"/>
      <dgm:spPr>
        <a:solidFill>
          <a:srgbClr val="8D216B"/>
        </a:solidFill>
      </dgm:spPr>
      <dgm:t>
        <a:bodyPr/>
        <a:lstStyle/>
        <a:p>
          <a:endParaRPr lang="en-US" sz="1400" b="1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endParaRPr lang="en-US" sz="1400" b="1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r>
            <a:rPr lang="en-US" sz="1200" b="1" dirty="0">
              <a:latin typeface="EC Square Sans Pro" panose="020B0506040000020004" pitchFamily="34" charset="0"/>
              <a:cs typeface="Arial" panose="020B0604020202020204" pitchFamily="34" charset="0"/>
            </a:rPr>
            <a:t>Researchers’ training, skills and career development (all stages of career)</a:t>
          </a:r>
        </a:p>
      </dgm:t>
    </dgm:pt>
    <dgm:pt modelId="{CE10640F-CBB2-4281-AB46-EAC0FAC42CB7}" type="parTrans" cxnId="{CE69A85D-7269-4958-BDF2-C276D01C8D65}">
      <dgm:prSet/>
      <dgm:spPr/>
      <dgm:t>
        <a:bodyPr/>
        <a:lstStyle/>
        <a:p>
          <a:endParaRPr lang="en-US" sz="1400">
            <a:latin typeface="EC Square Sans Pro" panose="020B0506040000020004" pitchFamily="34" charset="0"/>
          </a:endParaRPr>
        </a:p>
      </dgm:t>
    </dgm:pt>
    <dgm:pt modelId="{F3904CBE-6CC1-4083-9CFD-8FA5D074FCC4}" type="sibTrans" cxnId="{CE69A85D-7269-4958-BDF2-C276D01C8D65}">
      <dgm:prSet/>
      <dgm:spPr/>
      <dgm:t>
        <a:bodyPr/>
        <a:lstStyle/>
        <a:p>
          <a:endParaRPr lang="en-US" sz="1400">
            <a:latin typeface="EC Square Sans Pro" panose="020B0506040000020004" pitchFamily="34" charset="0"/>
          </a:endParaRPr>
        </a:p>
      </dgm:t>
    </dgm:pt>
    <dgm:pt modelId="{F5E184C0-283B-41FE-8AAB-0E41D2CBAC5C}">
      <dgm:prSet phldrT="[Text]" custT="1"/>
      <dgm:spPr>
        <a:solidFill>
          <a:srgbClr val="8D216B"/>
        </a:solidFill>
      </dgm:spPr>
      <dgm:t>
        <a:bodyPr/>
        <a:lstStyle/>
        <a:p>
          <a:pPr>
            <a:spcAft>
              <a:spcPct val="35000"/>
            </a:spcAft>
          </a:pPr>
          <a:endParaRPr lang="en-US" sz="1600" b="1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pPr>
            <a:spcAft>
              <a:spcPct val="35000"/>
            </a:spcAft>
          </a:pPr>
          <a:endParaRPr lang="en-US" sz="1600" b="1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pPr>
            <a:spcAft>
              <a:spcPct val="35000"/>
            </a:spcAft>
          </a:pPr>
          <a:r>
            <a:rPr lang="en-US" sz="1200" b="1" dirty="0">
              <a:latin typeface="EC Square Sans Pro" panose="020B0506040000020004" pitchFamily="34" charset="0"/>
              <a:cs typeface="Arial" panose="020B0604020202020204" pitchFamily="34" charset="0"/>
            </a:rPr>
            <a:t>Attractive working and employment conditions</a:t>
          </a:r>
        </a:p>
      </dgm:t>
    </dgm:pt>
    <dgm:pt modelId="{E9139241-0B63-4E63-9FDB-7BFEE424CC94}" type="parTrans" cxnId="{7307EE69-9DC6-4A45-9C9C-F18B7D154068}">
      <dgm:prSet/>
      <dgm:spPr/>
      <dgm:t>
        <a:bodyPr/>
        <a:lstStyle/>
        <a:p>
          <a:endParaRPr lang="en-US" sz="1400">
            <a:latin typeface="EC Square Sans Pro" panose="020B0506040000020004" pitchFamily="34" charset="0"/>
          </a:endParaRPr>
        </a:p>
      </dgm:t>
    </dgm:pt>
    <dgm:pt modelId="{A66E709F-3387-4E8D-B977-F0A05560C618}" type="sibTrans" cxnId="{7307EE69-9DC6-4A45-9C9C-F18B7D154068}">
      <dgm:prSet/>
      <dgm:spPr/>
      <dgm:t>
        <a:bodyPr/>
        <a:lstStyle/>
        <a:p>
          <a:endParaRPr lang="en-US" sz="1400">
            <a:latin typeface="EC Square Sans Pro" panose="020B0506040000020004" pitchFamily="34" charset="0"/>
          </a:endParaRPr>
        </a:p>
      </dgm:t>
    </dgm:pt>
    <dgm:pt modelId="{97CEE0B7-B6DB-4887-99A4-1B6FE52353DF}">
      <dgm:prSet phldrT="[Text]" custT="1"/>
      <dgm:spPr>
        <a:solidFill>
          <a:srgbClr val="8D216B"/>
        </a:solidFill>
      </dgm:spPr>
      <dgm:t>
        <a:bodyPr/>
        <a:lstStyle/>
        <a:p>
          <a:endParaRPr lang="en-US" sz="1400" b="1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endParaRPr lang="en-US" sz="1400" b="1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r>
            <a:rPr lang="en-US" sz="1200" b="1" dirty="0">
              <a:latin typeface="EC Square Sans Pro" panose="020B0506040000020004" pitchFamily="34" charset="0"/>
              <a:cs typeface="Arial" panose="020B0604020202020204" pitchFamily="34" charset="0"/>
            </a:rPr>
            <a:t>Structuring impact on </a:t>
          </a:r>
          <a:r>
            <a:rPr lang="en-US" sz="1200" b="1" dirty="0" err="1">
              <a:latin typeface="EC Square Sans Pro" panose="020B0506040000020004" pitchFamily="34" charset="0"/>
              <a:cs typeface="Arial" panose="020B0604020202020204" pitchFamily="34" charset="0"/>
            </a:rPr>
            <a:t>organisations</a:t>
          </a:r>
          <a:endParaRPr lang="en-US" sz="1200" b="1" dirty="0">
            <a:latin typeface="EC Square Sans Pro" panose="020B0506040000020004" pitchFamily="34" charset="0"/>
            <a:cs typeface="Arial" panose="020B0604020202020204" pitchFamily="34" charset="0"/>
          </a:endParaRPr>
        </a:p>
      </dgm:t>
    </dgm:pt>
    <dgm:pt modelId="{214A3C1A-1557-41AF-8C52-A15D57DB1FFF}" type="parTrans" cxnId="{FB2D4772-3A93-4B7D-96D9-D1C78662C568}">
      <dgm:prSet/>
      <dgm:spPr/>
      <dgm:t>
        <a:bodyPr/>
        <a:lstStyle/>
        <a:p>
          <a:endParaRPr lang="en-US" sz="1400">
            <a:latin typeface="EC Square Sans Pro" panose="020B0506040000020004" pitchFamily="34" charset="0"/>
          </a:endParaRPr>
        </a:p>
      </dgm:t>
    </dgm:pt>
    <dgm:pt modelId="{66CE2EDD-0CD5-404C-A534-5760A9F08A56}" type="sibTrans" cxnId="{FB2D4772-3A93-4B7D-96D9-D1C78662C568}">
      <dgm:prSet/>
      <dgm:spPr/>
      <dgm:t>
        <a:bodyPr/>
        <a:lstStyle/>
        <a:p>
          <a:endParaRPr lang="en-US" sz="1400">
            <a:latin typeface="EC Square Sans Pro" panose="020B0506040000020004" pitchFamily="34" charset="0"/>
          </a:endParaRPr>
        </a:p>
      </dgm:t>
    </dgm:pt>
    <dgm:pt modelId="{C795BC7E-A831-4830-99BD-108E6406A643}">
      <dgm:prSet custT="1"/>
      <dgm:spPr>
        <a:solidFill>
          <a:srgbClr val="8D216B"/>
        </a:solidFill>
      </dgm:spPr>
      <dgm:t>
        <a:bodyPr/>
        <a:lstStyle/>
        <a:p>
          <a:endParaRPr lang="en-US" sz="1400" b="1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endParaRPr lang="en-US" sz="1400" b="1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r>
            <a:rPr lang="en-US" sz="1200" b="1" dirty="0">
              <a:latin typeface="EC Square Sans Pro" panose="020B0506040000020004" pitchFamily="34" charset="0"/>
              <a:cs typeface="Arial" panose="020B0604020202020204" pitchFamily="34" charset="0"/>
            </a:rPr>
            <a:t>Excellent research in all domains (bottom-up approach)</a:t>
          </a:r>
        </a:p>
      </dgm:t>
    </dgm:pt>
    <dgm:pt modelId="{2FEB4E40-7BFD-44BD-B77E-0333BCE310AD}" type="parTrans" cxnId="{E14D635E-FB2A-44E6-801F-DC20EB4BB0A5}">
      <dgm:prSet/>
      <dgm:spPr/>
      <dgm:t>
        <a:bodyPr/>
        <a:lstStyle/>
        <a:p>
          <a:endParaRPr lang="en-US" sz="1400">
            <a:latin typeface="EC Square Sans Pro" panose="020B0506040000020004" pitchFamily="34" charset="0"/>
          </a:endParaRPr>
        </a:p>
      </dgm:t>
    </dgm:pt>
    <dgm:pt modelId="{7237EE25-AAC0-48BD-B6C0-8090AB9BC2D8}" type="sibTrans" cxnId="{E14D635E-FB2A-44E6-801F-DC20EB4BB0A5}">
      <dgm:prSet/>
      <dgm:spPr/>
      <dgm:t>
        <a:bodyPr/>
        <a:lstStyle/>
        <a:p>
          <a:endParaRPr lang="en-US" sz="1400">
            <a:latin typeface="EC Square Sans Pro" panose="020B0506040000020004" pitchFamily="34" charset="0"/>
          </a:endParaRPr>
        </a:p>
      </dgm:t>
    </dgm:pt>
    <dgm:pt modelId="{0E1B3D54-5E61-4B7A-BFB6-64EFA4FBF6EA}">
      <dgm:prSet custT="1"/>
      <dgm:spPr>
        <a:solidFill>
          <a:srgbClr val="8D216B"/>
        </a:solidFill>
      </dgm:spPr>
      <dgm:t>
        <a:bodyPr/>
        <a:lstStyle/>
        <a:p>
          <a:endParaRPr lang="en-US" sz="1400" b="1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endParaRPr lang="en-US" sz="1400" b="1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r>
            <a:rPr lang="en-US" sz="1200" b="1" dirty="0">
              <a:latin typeface="EC Square Sans Pro" panose="020B0506040000020004" pitchFamily="34" charset="0"/>
              <a:cs typeface="Arial" panose="020B0604020202020204" pitchFamily="34" charset="0"/>
            </a:rPr>
            <a:t>International, cross-sectoral &amp; interdisciplinary mobility</a:t>
          </a:r>
        </a:p>
      </dgm:t>
    </dgm:pt>
    <dgm:pt modelId="{A98FD0AD-BB64-4568-9B81-452EB8801D2F}" type="parTrans" cxnId="{0A10B8A3-EED9-49E6-9CF9-6F501014AB83}">
      <dgm:prSet/>
      <dgm:spPr/>
      <dgm:t>
        <a:bodyPr/>
        <a:lstStyle/>
        <a:p>
          <a:endParaRPr lang="en-US" sz="1400">
            <a:latin typeface="EC Square Sans Pro" panose="020B0506040000020004" pitchFamily="34" charset="0"/>
          </a:endParaRPr>
        </a:p>
      </dgm:t>
    </dgm:pt>
    <dgm:pt modelId="{A9AE7D9E-7213-48E2-AC9E-B7D539B2F4CD}" type="sibTrans" cxnId="{0A10B8A3-EED9-49E6-9CF9-6F501014AB83}">
      <dgm:prSet/>
      <dgm:spPr/>
      <dgm:t>
        <a:bodyPr/>
        <a:lstStyle/>
        <a:p>
          <a:endParaRPr lang="en-US" sz="1400">
            <a:latin typeface="EC Square Sans Pro" panose="020B0506040000020004" pitchFamily="34" charset="0"/>
          </a:endParaRPr>
        </a:p>
      </dgm:t>
    </dgm:pt>
    <dgm:pt modelId="{2949AFB9-CDC0-4748-AB0A-5E4CE16F91BE}">
      <dgm:prSet phldrT="[Text]" custT="1"/>
      <dgm:spPr>
        <a:solidFill>
          <a:srgbClr val="8D216B"/>
        </a:solidFill>
      </dgm:spPr>
      <dgm:t>
        <a:bodyPr/>
        <a:lstStyle/>
        <a:p>
          <a:endParaRPr lang="en-US" sz="1600" b="1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endParaRPr lang="en-US" sz="1600" b="1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r>
            <a:rPr lang="en-US" sz="1200" b="1" dirty="0">
              <a:latin typeface="EC Square Sans Pro" panose="020B0506040000020004" pitchFamily="34" charset="0"/>
              <a:cs typeface="Arial" panose="020B0604020202020204" pitchFamily="34" charset="0"/>
            </a:rPr>
            <a:t>Strong collaboration with industry and SMEs</a:t>
          </a:r>
        </a:p>
      </dgm:t>
    </dgm:pt>
    <dgm:pt modelId="{56E404C6-A397-4937-BC0A-C97E62087762}" type="parTrans" cxnId="{7D9CCDAB-1E50-4878-9EF9-9DE76EA370FD}">
      <dgm:prSet/>
      <dgm:spPr/>
      <dgm:t>
        <a:bodyPr/>
        <a:lstStyle/>
        <a:p>
          <a:endParaRPr lang="en-US" sz="1400">
            <a:latin typeface="EC Square Sans Pro" panose="020B0506040000020004" pitchFamily="34" charset="0"/>
          </a:endParaRPr>
        </a:p>
      </dgm:t>
    </dgm:pt>
    <dgm:pt modelId="{1C8E0DEC-9152-41C5-9607-56D0417C6C8D}" type="sibTrans" cxnId="{7D9CCDAB-1E50-4878-9EF9-9DE76EA370FD}">
      <dgm:prSet/>
      <dgm:spPr/>
      <dgm:t>
        <a:bodyPr/>
        <a:lstStyle/>
        <a:p>
          <a:endParaRPr lang="en-US" sz="1400">
            <a:latin typeface="EC Square Sans Pro" panose="020B0506040000020004" pitchFamily="34" charset="0"/>
          </a:endParaRPr>
        </a:p>
      </dgm:t>
    </dgm:pt>
    <dgm:pt modelId="{8127B500-4481-46E9-98A1-6CD28F2BA4DC}" type="pres">
      <dgm:prSet presAssocID="{502F3F50-E605-4A6C-93FE-141DAAA1403C}" presName="diagram" presStyleCnt="0">
        <dgm:presLayoutVars>
          <dgm:dir/>
          <dgm:resizeHandles val="exact"/>
        </dgm:presLayoutVars>
      </dgm:prSet>
      <dgm:spPr/>
    </dgm:pt>
    <dgm:pt modelId="{97755BEB-3435-4499-B1F5-8F4274514BE5}" type="pres">
      <dgm:prSet presAssocID="{3A92DAB1-8AD2-4A7A-9064-66A1B9497310}" presName="node" presStyleLbl="node1" presStyleIdx="0" presStyleCnt="6" custScaleX="218509" custScaleY="331810">
        <dgm:presLayoutVars>
          <dgm:bulletEnabled val="1"/>
        </dgm:presLayoutVars>
      </dgm:prSet>
      <dgm:spPr/>
    </dgm:pt>
    <dgm:pt modelId="{35BD6E36-2B27-4ED8-A008-7062599BBF0E}" type="pres">
      <dgm:prSet presAssocID="{F3904CBE-6CC1-4083-9CFD-8FA5D074FCC4}" presName="sibTrans" presStyleCnt="0"/>
      <dgm:spPr/>
    </dgm:pt>
    <dgm:pt modelId="{E3C1CED3-5584-43F5-919C-464CBBFF2C69}" type="pres">
      <dgm:prSet presAssocID="{C795BC7E-A831-4830-99BD-108E6406A643}" presName="node" presStyleLbl="node1" presStyleIdx="1" presStyleCnt="6" custScaleX="218509" custScaleY="331810">
        <dgm:presLayoutVars>
          <dgm:bulletEnabled val="1"/>
        </dgm:presLayoutVars>
      </dgm:prSet>
      <dgm:spPr/>
    </dgm:pt>
    <dgm:pt modelId="{C7452FFC-CDD4-4CE6-99F3-9C5FB828482F}" type="pres">
      <dgm:prSet presAssocID="{7237EE25-AAC0-48BD-B6C0-8090AB9BC2D8}" presName="sibTrans" presStyleCnt="0"/>
      <dgm:spPr/>
    </dgm:pt>
    <dgm:pt modelId="{9FE44FB5-5CFA-4458-9B92-6AF96CDACB21}" type="pres">
      <dgm:prSet presAssocID="{0E1B3D54-5E61-4B7A-BFB6-64EFA4FBF6EA}" presName="node" presStyleLbl="node1" presStyleIdx="2" presStyleCnt="6" custScaleX="218509" custScaleY="331810">
        <dgm:presLayoutVars>
          <dgm:bulletEnabled val="1"/>
        </dgm:presLayoutVars>
      </dgm:prSet>
      <dgm:spPr/>
    </dgm:pt>
    <dgm:pt modelId="{5F676987-FD81-4200-B095-4EAEEE1C63B0}" type="pres">
      <dgm:prSet presAssocID="{A9AE7D9E-7213-48E2-AC9E-B7D539B2F4CD}" presName="sibTrans" presStyleCnt="0"/>
      <dgm:spPr/>
    </dgm:pt>
    <dgm:pt modelId="{ABD513EF-4226-423B-8CAE-6D77FB371B58}" type="pres">
      <dgm:prSet presAssocID="{F5E184C0-283B-41FE-8AAB-0E41D2CBAC5C}" presName="node" presStyleLbl="node1" presStyleIdx="3" presStyleCnt="6" custScaleX="218509" custScaleY="331810">
        <dgm:presLayoutVars>
          <dgm:bulletEnabled val="1"/>
        </dgm:presLayoutVars>
      </dgm:prSet>
      <dgm:spPr/>
    </dgm:pt>
    <dgm:pt modelId="{EBEF5922-1C36-4D89-8035-DDEAC80CC73B}" type="pres">
      <dgm:prSet presAssocID="{A66E709F-3387-4E8D-B977-F0A05560C618}" presName="sibTrans" presStyleCnt="0"/>
      <dgm:spPr/>
    </dgm:pt>
    <dgm:pt modelId="{D165834F-F8A1-4F1E-868F-5607354DA1EA}" type="pres">
      <dgm:prSet presAssocID="{97CEE0B7-B6DB-4887-99A4-1B6FE52353DF}" presName="node" presStyleLbl="node1" presStyleIdx="4" presStyleCnt="6" custScaleX="218509" custScaleY="331810">
        <dgm:presLayoutVars>
          <dgm:bulletEnabled val="1"/>
        </dgm:presLayoutVars>
      </dgm:prSet>
      <dgm:spPr/>
    </dgm:pt>
    <dgm:pt modelId="{4AEE17D4-88FD-4599-BFDE-5E31362CEA2A}" type="pres">
      <dgm:prSet presAssocID="{66CE2EDD-0CD5-404C-A534-5760A9F08A56}" presName="sibTrans" presStyleCnt="0"/>
      <dgm:spPr/>
    </dgm:pt>
    <dgm:pt modelId="{FB5B2658-3D4B-4DC3-8AEB-DE7444C7A60F}" type="pres">
      <dgm:prSet presAssocID="{2949AFB9-CDC0-4748-AB0A-5E4CE16F91BE}" presName="node" presStyleLbl="node1" presStyleIdx="5" presStyleCnt="6" custScaleX="218509" custScaleY="331810">
        <dgm:presLayoutVars>
          <dgm:bulletEnabled val="1"/>
        </dgm:presLayoutVars>
      </dgm:prSet>
      <dgm:spPr/>
    </dgm:pt>
  </dgm:ptLst>
  <dgm:cxnLst>
    <dgm:cxn modelId="{94B0910A-4FCF-4F28-A084-7C6F762D3927}" type="presOf" srcId="{0E1B3D54-5E61-4B7A-BFB6-64EFA4FBF6EA}" destId="{9FE44FB5-5CFA-4458-9B92-6AF96CDACB21}" srcOrd="0" destOrd="0" presId="urn:microsoft.com/office/officeart/2005/8/layout/default"/>
    <dgm:cxn modelId="{97848234-020A-4788-9C6F-3B8A6DD0D64D}" type="presOf" srcId="{97CEE0B7-B6DB-4887-99A4-1B6FE52353DF}" destId="{D165834F-F8A1-4F1E-868F-5607354DA1EA}" srcOrd="0" destOrd="0" presId="urn:microsoft.com/office/officeart/2005/8/layout/default"/>
    <dgm:cxn modelId="{CE69A85D-7269-4958-BDF2-C276D01C8D65}" srcId="{502F3F50-E605-4A6C-93FE-141DAAA1403C}" destId="{3A92DAB1-8AD2-4A7A-9064-66A1B9497310}" srcOrd="0" destOrd="0" parTransId="{CE10640F-CBB2-4281-AB46-EAC0FAC42CB7}" sibTransId="{F3904CBE-6CC1-4083-9CFD-8FA5D074FCC4}"/>
    <dgm:cxn modelId="{E14D635E-FB2A-44E6-801F-DC20EB4BB0A5}" srcId="{502F3F50-E605-4A6C-93FE-141DAAA1403C}" destId="{C795BC7E-A831-4830-99BD-108E6406A643}" srcOrd="1" destOrd="0" parTransId="{2FEB4E40-7BFD-44BD-B77E-0333BCE310AD}" sibTransId="{7237EE25-AAC0-48BD-B6C0-8090AB9BC2D8}"/>
    <dgm:cxn modelId="{B173EF63-D87E-47A2-8AF2-593F55241F17}" type="presOf" srcId="{F5E184C0-283B-41FE-8AAB-0E41D2CBAC5C}" destId="{ABD513EF-4226-423B-8CAE-6D77FB371B58}" srcOrd="0" destOrd="0" presId="urn:microsoft.com/office/officeart/2005/8/layout/default"/>
    <dgm:cxn modelId="{7307EE69-9DC6-4A45-9C9C-F18B7D154068}" srcId="{502F3F50-E605-4A6C-93FE-141DAAA1403C}" destId="{F5E184C0-283B-41FE-8AAB-0E41D2CBAC5C}" srcOrd="3" destOrd="0" parTransId="{E9139241-0B63-4E63-9FDB-7BFEE424CC94}" sibTransId="{A66E709F-3387-4E8D-B977-F0A05560C618}"/>
    <dgm:cxn modelId="{EB622A6C-1443-48E4-BD6E-A0C978430230}" type="presOf" srcId="{502F3F50-E605-4A6C-93FE-141DAAA1403C}" destId="{8127B500-4481-46E9-98A1-6CD28F2BA4DC}" srcOrd="0" destOrd="0" presId="urn:microsoft.com/office/officeart/2005/8/layout/default"/>
    <dgm:cxn modelId="{FB2D4772-3A93-4B7D-96D9-D1C78662C568}" srcId="{502F3F50-E605-4A6C-93FE-141DAAA1403C}" destId="{97CEE0B7-B6DB-4887-99A4-1B6FE52353DF}" srcOrd="4" destOrd="0" parTransId="{214A3C1A-1557-41AF-8C52-A15D57DB1FFF}" sibTransId="{66CE2EDD-0CD5-404C-A534-5760A9F08A56}"/>
    <dgm:cxn modelId="{0A10B8A3-EED9-49E6-9CF9-6F501014AB83}" srcId="{502F3F50-E605-4A6C-93FE-141DAAA1403C}" destId="{0E1B3D54-5E61-4B7A-BFB6-64EFA4FBF6EA}" srcOrd="2" destOrd="0" parTransId="{A98FD0AD-BB64-4568-9B81-452EB8801D2F}" sibTransId="{A9AE7D9E-7213-48E2-AC9E-B7D539B2F4CD}"/>
    <dgm:cxn modelId="{3F3E51A4-0089-4750-83CE-5E1A372FB45E}" type="presOf" srcId="{2949AFB9-CDC0-4748-AB0A-5E4CE16F91BE}" destId="{FB5B2658-3D4B-4DC3-8AEB-DE7444C7A60F}" srcOrd="0" destOrd="0" presId="urn:microsoft.com/office/officeart/2005/8/layout/default"/>
    <dgm:cxn modelId="{7D9CCDAB-1E50-4878-9EF9-9DE76EA370FD}" srcId="{502F3F50-E605-4A6C-93FE-141DAAA1403C}" destId="{2949AFB9-CDC0-4748-AB0A-5E4CE16F91BE}" srcOrd="5" destOrd="0" parTransId="{56E404C6-A397-4937-BC0A-C97E62087762}" sibTransId="{1C8E0DEC-9152-41C5-9607-56D0417C6C8D}"/>
    <dgm:cxn modelId="{5F4B59CD-2F9E-4FA3-BA9E-969F356797E4}" type="presOf" srcId="{C795BC7E-A831-4830-99BD-108E6406A643}" destId="{E3C1CED3-5584-43F5-919C-464CBBFF2C69}" srcOrd="0" destOrd="0" presId="urn:microsoft.com/office/officeart/2005/8/layout/default"/>
    <dgm:cxn modelId="{4F7DDDE4-8B62-4A55-AAA5-A106D664A851}" type="presOf" srcId="{3A92DAB1-8AD2-4A7A-9064-66A1B9497310}" destId="{97755BEB-3435-4499-B1F5-8F4274514BE5}" srcOrd="0" destOrd="0" presId="urn:microsoft.com/office/officeart/2005/8/layout/default"/>
    <dgm:cxn modelId="{D0123214-A49B-42DD-AC81-509B4497FBCB}" type="presParOf" srcId="{8127B500-4481-46E9-98A1-6CD28F2BA4DC}" destId="{97755BEB-3435-4499-B1F5-8F4274514BE5}" srcOrd="0" destOrd="0" presId="urn:microsoft.com/office/officeart/2005/8/layout/default"/>
    <dgm:cxn modelId="{B4DCD473-E5DC-4A86-B169-3A299C68D78D}" type="presParOf" srcId="{8127B500-4481-46E9-98A1-6CD28F2BA4DC}" destId="{35BD6E36-2B27-4ED8-A008-7062599BBF0E}" srcOrd="1" destOrd="0" presId="urn:microsoft.com/office/officeart/2005/8/layout/default"/>
    <dgm:cxn modelId="{BD24D2D3-67C5-473E-8032-88AEB6071B02}" type="presParOf" srcId="{8127B500-4481-46E9-98A1-6CD28F2BA4DC}" destId="{E3C1CED3-5584-43F5-919C-464CBBFF2C69}" srcOrd="2" destOrd="0" presId="urn:microsoft.com/office/officeart/2005/8/layout/default"/>
    <dgm:cxn modelId="{B2AF46DE-9D50-4911-8BF0-9F75B61360B0}" type="presParOf" srcId="{8127B500-4481-46E9-98A1-6CD28F2BA4DC}" destId="{C7452FFC-CDD4-4CE6-99F3-9C5FB828482F}" srcOrd="3" destOrd="0" presId="urn:microsoft.com/office/officeart/2005/8/layout/default"/>
    <dgm:cxn modelId="{1CDAAC01-31AD-47F3-A63F-3C1E31F97B3A}" type="presParOf" srcId="{8127B500-4481-46E9-98A1-6CD28F2BA4DC}" destId="{9FE44FB5-5CFA-4458-9B92-6AF96CDACB21}" srcOrd="4" destOrd="0" presId="urn:microsoft.com/office/officeart/2005/8/layout/default"/>
    <dgm:cxn modelId="{3AA240C9-82C9-47D6-B125-F71A49D641C8}" type="presParOf" srcId="{8127B500-4481-46E9-98A1-6CD28F2BA4DC}" destId="{5F676987-FD81-4200-B095-4EAEEE1C63B0}" srcOrd="5" destOrd="0" presId="urn:microsoft.com/office/officeart/2005/8/layout/default"/>
    <dgm:cxn modelId="{50F85E5C-E785-4013-A5BF-A7E8CD06D114}" type="presParOf" srcId="{8127B500-4481-46E9-98A1-6CD28F2BA4DC}" destId="{ABD513EF-4226-423B-8CAE-6D77FB371B58}" srcOrd="6" destOrd="0" presId="urn:microsoft.com/office/officeart/2005/8/layout/default"/>
    <dgm:cxn modelId="{DB80BDA9-E4B9-4BFB-85E9-0A329C51C01E}" type="presParOf" srcId="{8127B500-4481-46E9-98A1-6CD28F2BA4DC}" destId="{EBEF5922-1C36-4D89-8035-DDEAC80CC73B}" srcOrd="7" destOrd="0" presId="urn:microsoft.com/office/officeart/2005/8/layout/default"/>
    <dgm:cxn modelId="{A9EFAAEA-F843-4033-891F-CC7A0BAFBF98}" type="presParOf" srcId="{8127B500-4481-46E9-98A1-6CD28F2BA4DC}" destId="{D165834F-F8A1-4F1E-868F-5607354DA1EA}" srcOrd="8" destOrd="0" presId="urn:microsoft.com/office/officeart/2005/8/layout/default"/>
    <dgm:cxn modelId="{680A9C3B-61B5-41E4-9040-196EEC2EAEB1}" type="presParOf" srcId="{8127B500-4481-46E9-98A1-6CD28F2BA4DC}" destId="{4AEE17D4-88FD-4599-BFDE-5E31362CEA2A}" srcOrd="9" destOrd="0" presId="urn:microsoft.com/office/officeart/2005/8/layout/default"/>
    <dgm:cxn modelId="{8436CD59-D4D8-4864-B99D-CF80E0DAAA09}" type="presParOf" srcId="{8127B500-4481-46E9-98A1-6CD28F2BA4DC}" destId="{FB5B2658-3D4B-4DC3-8AEB-DE7444C7A60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2F3F50-E605-4A6C-93FE-141DAAA140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2DAB1-8AD2-4A7A-9064-66A1B9497310}">
      <dgm:prSet phldrT="[Text]" custT="1"/>
      <dgm:spPr>
        <a:solidFill>
          <a:srgbClr val="8D216B"/>
        </a:solidFill>
      </dgm:spPr>
      <dgm:t>
        <a:bodyPr/>
        <a:lstStyle/>
        <a:p>
          <a:r>
            <a:rPr lang="en-US" sz="2500" dirty="0">
              <a:latin typeface="EC Square Sans Pro" panose="020B0506040000020004" pitchFamily="34" charset="0"/>
              <a:cs typeface="Arial" panose="020B0604020202020204" pitchFamily="34" charset="0"/>
            </a:rPr>
            <a:t>Doctoral Networks</a:t>
          </a:r>
        </a:p>
        <a:p>
          <a:r>
            <a:rPr kumimoji="0" lang="fr-BE" sz="20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Doctoral programmes in and </a:t>
          </a:r>
          <a:r>
            <a:rPr kumimoji="0" lang="fr-BE" sz="2000" b="0" i="1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outside</a:t>
          </a:r>
          <a:r>
            <a:rPr kumimoji="0" lang="fr-BE" sz="20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 </a:t>
          </a:r>
          <a:r>
            <a:rPr kumimoji="0" lang="fr-BE" sz="2000" b="0" i="1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academia</a:t>
          </a:r>
          <a:r>
            <a:rPr kumimoji="0" lang="fr-BE" sz="20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 incl. joint &amp; </a:t>
          </a:r>
          <a:r>
            <a:rPr kumimoji="0" lang="fr-BE" sz="2000" b="0" i="1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industrial</a:t>
          </a:r>
          <a:r>
            <a:rPr kumimoji="0" lang="fr-BE" sz="20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 </a:t>
          </a:r>
          <a:r>
            <a:rPr kumimoji="0" lang="fr-BE" sz="2000" b="0" i="1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doctorates</a:t>
          </a:r>
          <a:endParaRPr lang="en-US" sz="2000" b="1" dirty="0">
            <a:latin typeface="EC Square Sans Pro" panose="020B0506040000020004" pitchFamily="34" charset="0"/>
            <a:cs typeface="Arial" panose="020B0604020202020204" pitchFamily="34" charset="0"/>
          </a:endParaRPr>
        </a:p>
      </dgm:t>
    </dgm:pt>
    <dgm:pt modelId="{CE10640F-CBB2-4281-AB46-EAC0FAC42CB7}" type="parTrans" cxnId="{CE69A85D-7269-4958-BDF2-C276D01C8D65}">
      <dgm:prSet/>
      <dgm:spPr/>
      <dgm:t>
        <a:bodyPr/>
        <a:lstStyle/>
        <a:p>
          <a:endParaRPr lang="en-US"/>
        </a:p>
      </dgm:t>
    </dgm:pt>
    <dgm:pt modelId="{F3904CBE-6CC1-4083-9CFD-8FA5D074FCC4}" type="sibTrans" cxnId="{CE69A85D-7269-4958-BDF2-C276D01C8D65}">
      <dgm:prSet/>
      <dgm:spPr/>
      <dgm:t>
        <a:bodyPr/>
        <a:lstStyle/>
        <a:p>
          <a:endParaRPr lang="en-US"/>
        </a:p>
      </dgm:t>
    </dgm:pt>
    <dgm:pt modelId="{F5E184C0-283B-41FE-8AAB-0E41D2CBAC5C}">
      <dgm:prSet phldrT="[Text]" custT="1"/>
      <dgm:spPr>
        <a:solidFill>
          <a:srgbClr val="8D216B"/>
        </a:solidFill>
      </dgm:spPr>
      <dgm:t>
        <a:bodyPr/>
        <a:lstStyle/>
        <a:p>
          <a:pPr>
            <a:spcAft>
              <a:spcPct val="35000"/>
            </a:spcAft>
          </a:pPr>
          <a:r>
            <a:rPr lang="en-US" sz="2900" dirty="0">
              <a:latin typeface="EC Square Sans Pro" panose="020B0506040000020004" pitchFamily="34" charset="0"/>
              <a:cs typeface="Arial" panose="020B0604020202020204" pitchFamily="34" charset="0"/>
            </a:rPr>
            <a:t>COFUND</a:t>
          </a:r>
        </a:p>
        <a:p>
          <a:pPr>
            <a:spcAft>
              <a:spcPct val="35000"/>
            </a:spcAft>
          </a:pPr>
          <a:r>
            <a:rPr kumimoji="0" lang="fr-BE" sz="20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Co-</a:t>
          </a:r>
          <a:r>
            <a:rPr kumimoji="0" lang="fr-BE" sz="2000" b="0" i="1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funding</a:t>
          </a:r>
          <a:r>
            <a:rPr kumimoji="0" lang="fr-BE" sz="20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 doctoral and postdoctoral programmes</a:t>
          </a:r>
          <a:endParaRPr kumimoji="0" lang="en-US" sz="2000" b="0" i="1" u="none" strike="noStrike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EC Square Sans Pro" panose="020B0506040000020004" pitchFamily="34" charset="0"/>
            <a:ea typeface="+mn-ea"/>
            <a:cs typeface="+mn-cs"/>
          </a:endParaRPr>
        </a:p>
      </dgm:t>
    </dgm:pt>
    <dgm:pt modelId="{E9139241-0B63-4E63-9FDB-7BFEE424CC94}" type="parTrans" cxnId="{7307EE69-9DC6-4A45-9C9C-F18B7D154068}">
      <dgm:prSet/>
      <dgm:spPr/>
      <dgm:t>
        <a:bodyPr/>
        <a:lstStyle/>
        <a:p>
          <a:endParaRPr lang="en-US"/>
        </a:p>
      </dgm:t>
    </dgm:pt>
    <dgm:pt modelId="{A66E709F-3387-4E8D-B977-F0A05560C618}" type="sibTrans" cxnId="{7307EE69-9DC6-4A45-9C9C-F18B7D154068}">
      <dgm:prSet/>
      <dgm:spPr/>
      <dgm:t>
        <a:bodyPr/>
        <a:lstStyle/>
        <a:p>
          <a:endParaRPr lang="en-US"/>
        </a:p>
      </dgm:t>
    </dgm:pt>
    <dgm:pt modelId="{C795BC7E-A831-4830-99BD-108E6406A643}">
      <dgm:prSet custT="1"/>
      <dgm:spPr>
        <a:solidFill>
          <a:srgbClr val="8D216B"/>
        </a:solidFill>
      </dgm:spPr>
      <dgm:t>
        <a:bodyPr/>
        <a:lstStyle/>
        <a:p>
          <a:r>
            <a:rPr lang="en-US" sz="2500" dirty="0">
              <a:latin typeface="EC Square Sans Pro" panose="020B0506040000020004" pitchFamily="34" charset="0"/>
              <a:cs typeface="Arial" panose="020B0604020202020204" pitchFamily="34" charset="0"/>
            </a:rPr>
            <a:t>Postdoctoral Fellowships</a:t>
          </a:r>
        </a:p>
        <a:p>
          <a:r>
            <a:rPr kumimoji="0" lang="fr-BE" sz="20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Support to excellent postdoctoral </a:t>
          </a:r>
          <a:r>
            <a:rPr kumimoji="0" lang="fr-BE" sz="2000" b="0" i="1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researchers</a:t>
          </a:r>
          <a:endParaRPr lang="en-US" sz="2000" b="1" dirty="0">
            <a:latin typeface="EC Square Sans Pro" panose="020B0506040000020004" pitchFamily="34" charset="0"/>
            <a:cs typeface="Arial" panose="020B0604020202020204" pitchFamily="34" charset="0"/>
          </a:endParaRPr>
        </a:p>
      </dgm:t>
    </dgm:pt>
    <dgm:pt modelId="{2FEB4E40-7BFD-44BD-B77E-0333BCE310AD}" type="parTrans" cxnId="{E14D635E-FB2A-44E6-801F-DC20EB4BB0A5}">
      <dgm:prSet/>
      <dgm:spPr/>
      <dgm:t>
        <a:bodyPr/>
        <a:lstStyle/>
        <a:p>
          <a:endParaRPr lang="en-US"/>
        </a:p>
      </dgm:t>
    </dgm:pt>
    <dgm:pt modelId="{7237EE25-AAC0-48BD-B6C0-8090AB9BC2D8}" type="sibTrans" cxnId="{E14D635E-FB2A-44E6-801F-DC20EB4BB0A5}">
      <dgm:prSet/>
      <dgm:spPr/>
      <dgm:t>
        <a:bodyPr/>
        <a:lstStyle/>
        <a:p>
          <a:endParaRPr lang="en-US"/>
        </a:p>
      </dgm:t>
    </dgm:pt>
    <dgm:pt modelId="{0E1B3D54-5E61-4B7A-BFB6-64EFA4FBF6EA}">
      <dgm:prSet custT="1"/>
      <dgm:spPr>
        <a:solidFill>
          <a:srgbClr val="8D216B"/>
        </a:solidFill>
      </dgm:spPr>
      <dgm:t>
        <a:bodyPr/>
        <a:lstStyle/>
        <a:p>
          <a:r>
            <a:rPr lang="en-US" sz="2500" dirty="0">
              <a:latin typeface="EC Square Sans Pro" panose="020B0506040000020004" pitchFamily="34" charset="0"/>
              <a:cs typeface="Arial" panose="020B0604020202020204" pitchFamily="34" charset="0"/>
            </a:rPr>
            <a:t>Staff Exchanges</a:t>
          </a:r>
        </a:p>
        <a:p>
          <a:r>
            <a:rPr kumimoji="0" lang="fr-BE" sz="20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Support for </a:t>
          </a:r>
          <a:r>
            <a:rPr kumimoji="0" lang="fr-BE" sz="2000" b="0" i="1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research</a:t>
          </a:r>
          <a:r>
            <a:rPr kumimoji="0" lang="fr-BE" sz="20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 and innovation staff exchanges</a:t>
          </a:r>
          <a:endParaRPr kumimoji="0" lang="en-US" sz="2000" b="0" i="1" u="none" strike="noStrike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EC Square Sans Pro" panose="020B0506040000020004" pitchFamily="34" charset="0"/>
            <a:ea typeface="+mn-ea"/>
            <a:cs typeface="+mn-cs"/>
          </a:endParaRPr>
        </a:p>
      </dgm:t>
    </dgm:pt>
    <dgm:pt modelId="{A98FD0AD-BB64-4568-9B81-452EB8801D2F}" type="parTrans" cxnId="{0A10B8A3-EED9-49E6-9CF9-6F501014AB83}">
      <dgm:prSet/>
      <dgm:spPr/>
      <dgm:t>
        <a:bodyPr/>
        <a:lstStyle/>
        <a:p>
          <a:endParaRPr lang="en-US"/>
        </a:p>
      </dgm:t>
    </dgm:pt>
    <dgm:pt modelId="{A9AE7D9E-7213-48E2-AC9E-B7D539B2F4CD}" type="sibTrans" cxnId="{0A10B8A3-EED9-49E6-9CF9-6F501014AB83}">
      <dgm:prSet/>
      <dgm:spPr/>
      <dgm:t>
        <a:bodyPr/>
        <a:lstStyle/>
        <a:p>
          <a:endParaRPr lang="en-US"/>
        </a:p>
      </dgm:t>
    </dgm:pt>
    <dgm:pt modelId="{8127B500-4481-46E9-98A1-6CD28F2BA4DC}" type="pres">
      <dgm:prSet presAssocID="{502F3F50-E605-4A6C-93FE-141DAAA1403C}" presName="diagram" presStyleCnt="0">
        <dgm:presLayoutVars>
          <dgm:dir/>
          <dgm:resizeHandles val="exact"/>
        </dgm:presLayoutVars>
      </dgm:prSet>
      <dgm:spPr/>
    </dgm:pt>
    <dgm:pt modelId="{97755BEB-3435-4499-B1F5-8F4274514BE5}" type="pres">
      <dgm:prSet presAssocID="{3A92DAB1-8AD2-4A7A-9064-66A1B9497310}" presName="node" presStyleLbl="node1" presStyleIdx="0" presStyleCnt="4" custScaleX="218509" custScaleY="331810">
        <dgm:presLayoutVars>
          <dgm:bulletEnabled val="1"/>
        </dgm:presLayoutVars>
      </dgm:prSet>
      <dgm:spPr/>
    </dgm:pt>
    <dgm:pt modelId="{35BD6E36-2B27-4ED8-A008-7062599BBF0E}" type="pres">
      <dgm:prSet presAssocID="{F3904CBE-6CC1-4083-9CFD-8FA5D074FCC4}" presName="sibTrans" presStyleCnt="0"/>
      <dgm:spPr/>
    </dgm:pt>
    <dgm:pt modelId="{E3C1CED3-5584-43F5-919C-464CBBFF2C69}" type="pres">
      <dgm:prSet presAssocID="{C795BC7E-A831-4830-99BD-108E6406A643}" presName="node" presStyleLbl="node1" presStyleIdx="1" presStyleCnt="4" custScaleX="218509" custScaleY="331810">
        <dgm:presLayoutVars>
          <dgm:bulletEnabled val="1"/>
        </dgm:presLayoutVars>
      </dgm:prSet>
      <dgm:spPr/>
    </dgm:pt>
    <dgm:pt modelId="{C7452FFC-CDD4-4CE6-99F3-9C5FB828482F}" type="pres">
      <dgm:prSet presAssocID="{7237EE25-AAC0-48BD-B6C0-8090AB9BC2D8}" presName="sibTrans" presStyleCnt="0"/>
      <dgm:spPr/>
    </dgm:pt>
    <dgm:pt modelId="{9FE44FB5-5CFA-4458-9B92-6AF96CDACB21}" type="pres">
      <dgm:prSet presAssocID="{0E1B3D54-5E61-4B7A-BFB6-64EFA4FBF6EA}" presName="node" presStyleLbl="node1" presStyleIdx="2" presStyleCnt="4" custScaleX="218509" custScaleY="331810">
        <dgm:presLayoutVars>
          <dgm:bulletEnabled val="1"/>
        </dgm:presLayoutVars>
      </dgm:prSet>
      <dgm:spPr/>
    </dgm:pt>
    <dgm:pt modelId="{5F676987-FD81-4200-B095-4EAEEE1C63B0}" type="pres">
      <dgm:prSet presAssocID="{A9AE7D9E-7213-48E2-AC9E-B7D539B2F4CD}" presName="sibTrans" presStyleCnt="0"/>
      <dgm:spPr/>
    </dgm:pt>
    <dgm:pt modelId="{ABD513EF-4226-423B-8CAE-6D77FB371B58}" type="pres">
      <dgm:prSet presAssocID="{F5E184C0-283B-41FE-8AAB-0E41D2CBAC5C}" presName="node" presStyleLbl="node1" presStyleIdx="3" presStyleCnt="4" custScaleX="218509" custScaleY="331810">
        <dgm:presLayoutVars>
          <dgm:bulletEnabled val="1"/>
        </dgm:presLayoutVars>
      </dgm:prSet>
      <dgm:spPr/>
    </dgm:pt>
  </dgm:ptLst>
  <dgm:cxnLst>
    <dgm:cxn modelId="{94B0910A-4FCF-4F28-A084-7C6F762D3927}" type="presOf" srcId="{0E1B3D54-5E61-4B7A-BFB6-64EFA4FBF6EA}" destId="{9FE44FB5-5CFA-4458-9B92-6AF96CDACB21}" srcOrd="0" destOrd="0" presId="urn:microsoft.com/office/officeart/2005/8/layout/default"/>
    <dgm:cxn modelId="{CE69A85D-7269-4958-BDF2-C276D01C8D65}" srcId="{502F3F50-E605-4A6C-93FE-141DAAA1403C}" destId="{3A92DAB1-8AD2-4A7A-9064-66A1B9497310}" srcOrd="0" destOrd="0" parTransId="{CE10640F-CBB2-4281-AB46-EAC0FAC42CB7}" sibTransId="{F3904CBE-6CC1-4083-9CFD-8FA5D074FCC4}"/>
    <dgm:cxn modelId="{E14D635E-FB2A-44E6-801F-DC20EB4BB0A5}" srcId="{502F3F50-E605-4A6C-93FE-141DAAA1403C}" destId="{C795BC7E-A831-4830-99BD-108E6406A643}" srcOrd="1" destOrd="0" parTransId="{2FEB4E40-7BFD-44BD-B77E-0333BCE310AD}" sibTransId="{7237EE25-AAC0-48BD-B6C0-8090AB9BC2D8}"/>
    <dgm:cxn modelId="{B173EF63-D87E-47A2-8AF2-593F55241F17}" type="presOf" srcId="{F5E184C0-283B-41FE-8AAB-0E41D2CBAC5C}" destId="{ABD513EF-4226-423B-8CAE-6D77FB371B58}" srcOrd="0" destOrd="0" presId="urn:microsoft.com/office/officeart/2005/8/layout/default"/>
    <dgm:cxn modelId="{7307EE69-9DC6-4A45-9C9C-F18B7D154068}" srcId="{502F3F50-E605-4A6C-93FE-141DAAA1403C}" destId="{F5E184C0-283B-41FE-8AAB-0E41D2CBAC5C}" srcOrd="3" destOrd="0" parTransId="{E9139241-0B63-4E63-9FDB-7BFEE424CC94}" sibTransId="{A66E709F-3387-4E8D-B977-F0A05560C618}"/>
    <dgm:cxn modelId="{EB622A6C-1443-48E4-BD6E-A0C978430230}" type="presOf" srcId="{502F3F50-E605-4A6C-93FE-141DAAA1403C}" destId="{8127B500-4481-46E9-98A1-6CD28F2BA4DC}" srcOrd="0" destOrd="0" presId="urn:microsoft.com/office/officeart/2005/8/layout/default"/>
    <dgm:cxn modelId="{0A10B8A3-EED9-49E6-9CF9-6F501014AB83}" srcId="{502F3F50-E605-4A6C-93FE-141DAAA1403C}" destId="{0E1B3D54-5E61-4B7A-BFB6-64EFA4FBF6EA}" srcOrd="2" destOrd="0" parTransId="{A98FD0AD-BB64-4568-9B81-452EB8801D2F}" sibTransId="{A9AE7D9E-7213-48E2-AC9E-B7D539B2F4CD}"/>
    <dgm:cxn modelId="{5F4B59CD-2F9E-4FA3-BA9E-969F356797E4}" type="presOf" srcId="{C795BC7E-A831-4830-99BD-108E6406A643}" destId="{E3C1CED3-5584-43F5-919C-464CBBFF2C69}" srcOrd="0" destOrd="0" presId="urn:microsoft.com/office/officeart/2005/8/layout/default"/>
    <dgm:cxn modelId="{4F7DDDE4-8B62-4A55-AAA5-A106D664A851}" type="presOf" srcId="{3A92DAB1-8AD2-4A7A-9064-66A1B9497310}" destId="{97755BEB-3435-4499-B1F5-8F4274514BE5}" srcOrd="0" destOrd="0" presId="urn:microsoft.com/office/officeart/2005/8/layout/default"/>
    <dgm:cxn modelId="{D0123214-A49B-42DD-AC81-509B4497FBCB}" type="presParOf" srcId="{8127B500-4481-46E9-98A1-6CD28F2BA4DC}" destId="{97755BEB-3435-4499-B1F5-8F4274514BE5}" srcOrd="0" destOrd="0" presId="urn:microsoft.com/office/officeart/2005/8/layout/default"/>
    <dgm:cxn modelId="{B4DCD473-E5DC-4A86-B169-3A299C68D78D}" type="presParOf" srcId="{8127B500-4481-46E9-98A1-6CD28F2BA4DC}" destId="{35BD6E36-2B27-4ED8-A008-7062599BBF0E}" srcOrd="1" destOrd="0" presId="urn:microsoft.com/office/officeart/2005/8/layout/default"/>
    <dgm:cxn modelId="{BD24D2D3-67C5-473E-8032-88AEB6071B02}" type="presParOf" srcId="{8127B500-4481-46E9-98A1-6CD28F2BA4DC}" destId="{E3C1CED3-5584-43F5-919C-464CBBFF2C69}" srcOrd="2" destOrd="0" presId="urn:microsoft.com/office/officeart/2005/8/layout/default"/>
    <dgm:cxn modelId="{B2AF46DE-9D50-4911-8BF0-9F75B61360B0}" type="presParOf" srcId="{8127B500-4481-46E9-98A1-6CD28F2BA4DC}" destId="{C7452FFC-CDD4-4CE6-99F3-9C5FB828482F}" srcOrd="3" destOrd="0" presId="urn:microsoft.com/office/officeart/2005/8/layout/default"/>
    <dgm:cxn modelId="{1CDAAC01-31AD-47F3-A63F-3C1E31F97B3A}" type="presParOf" srcId="{8127B500-4481-46E9-98A1-6CD28F2BA4DC}" destId="{9FE44FB5-5CFA-4458-9B92-6AF96CDACB21}" srcOrd="4" destOrd="0" presId="urn:microsoft.com/office/officeart/2005/8/layout/default"/>
    <dgm:cxn modelId="{3AA240C9-82C9-47D6-B125-F71A49D641C8}" type="presParOf" srcId="{8127B500-4481-46E9-98A1-6CD28F2BA4DC}" destId="{5F676987-FD81-4200-B095-4EAEEE1C63B0}" srcOrd="5" destOrd="0" presId="urn:microsoft.com/office/officeart/2005/8/layout/default"/>
    <dgm:cxn modelId="{50F85E5C-E785-4013-A5BF-A7E8CD06D114}" type="presParOf" srcId="{8127B500-4481-46E9-98A1-6CD28F2BA4DC}" destId="{ABD513EF-4226-423B-8CAE-6D77FB371B5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55BEB-3435-4499-B1F5-8F4274514BE5}">
      <dsp:nvSpPr>
        <dsp:cNvPr id="0" name=""/>
        <dsp:cNvSpPr/>
      </dsp:nvSpPr>
      <dsp:spPr>
        <a:xfrm>
          <a:off x="516005" y="3227"/>
          <a:ext cx="3460762" cy="3153139"/>
        </a:xfrm>
        <a:prstGeom prst="rect">
          <a:avLst/>
        </a:prstGeom>
        <a:solidFill>
          <a:srgbClr val="8D21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EC Square Sans Pro" panose="020B0506040000020004" pitchFamily="34" charset="0"/>
              <a:cs typeface="Arial" panose="020B0604020202020204" pitchFamily="34" charset="0"/>
            </a:rPr>
            <a:t>Researchers’ training, skills and career development (all stages of career)</a:t>
          </a:r>
        </a:p>
      </dsp:txBody>
      <dsp:txXfrm>
        <a:off x="516005" y="3227"/>
        <a:ext cx="3460762" cy="3153139"/>
      </dsp:txXfrm>
    </dsp:sp>
    <dsp:sp modelId="{E3C1CED3-5584-43F5-919C-464CBBFF2C69}">
      <dsp:nvSpPr>
        <dsp:cNvPr id="0" name=""/>
        <dsp:cNvSpPr/>
      </dsp:nvSpPr>
      <dsp:spPr>
        <a:xfrm>
          <a:off x="4135149" y="3227"/>
          <a:ext cx="3460762" cy="3153139"/>
        </a:xfrm>
        <a:prstGeom prst="rect">
          <a:avLst/>
        </a:prstGeom>
        <a:solidFill>
          <a:srgbClr val="8D21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EC Square Sans Pro" panose="020B0506040000020004" pitchFamily="34" charset="0"/>
              <a:cs typeface="Arial" panose="020B0604020202020204" pitchFamily="34" charset="0"/>
            </a:rPr>
            <a:t>Excellent research in all domains (bottom-up approach)</a:t>
          </a:r>
        </a:p>
      </dsp:txBody>
      <dsp:txXfrm>
        <a:off x="4135149" y="3227"/>
        <a:ext cx="3460762" cy="3153139"/>
      </dsp:txXfrm>
    </dsp:sp>
    <dsp:sp modelId="{9FE44FB5-5CFA-4458-9B92-6AF96CDACB21}">
      <dsp:nvSpPr>
        <dsp:cNvPr id="0" name=""/>
        <dsp:cNvSpPr/>
      </dsp:nvSpPr>
      <dsp:spPr>
        <a:xfrm>
          <a:off x="7754293" y="3227"/>
          <a:ext cx="3460762" cy="3153139"/>
        </a:xfrm>
        <a:prstGeom prst="rect">
          <a:avLst/>
        </a:prstGeom>
        <a:solidFill>
          <a:srgbClr val="8D21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EC Square Sans Pro" panose="020B0506040000020004" pitchFamily="34" charset="0"/>
              <a:cs typeface="Arial" panose="020B0604020202020204" pitchFamily="34" charset="0"/>
            </a:rPr>
            <a:t>International, cross-sectoral &amp; interdisciplinary mobility</a:t>
          </a:r>
        </a:p>
      </dsp:txBody>
      <dsp:txXfrm>
        <a:off x="7754293" y="3227"/>
        <a:ext cx="3460762" cy="3153139"/>
      </dsp:txXfrm>
    </dsp:sp>
    <dsp:sp modelId="{ABD513EF-4226-423B-8CAE-6D77FB371B58}">
      <dsp:nvSpPr>
        <dsp:cNvPr id="0" name=""/>
        <dsp:cNvSpPr/>
      </dsp:nvSpPr>
      <dsp:spPr>
        <a:xfrm>
          <a:off x="516005" y="3314748"/>
          <a:ext cx="3460762" cy="3153139"/>
        </a:xfrm>
        <a:prstGeom prst="rect">
          <a:avLst/>
        </a:prstGeom>
        <a:solidFill>
          <a:srgbClr val="8D21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EC Square Sans Pro" panose="020B0506040000020004" pitchFamily="34" charset="0"/>
              <a:cs typeface="Arial" panose="020B0604020202020204" pitchFamily="34" charset="0"/>
            </a:rPr>
            <a:t>Attractive working and employment conditions</a:t>
          </a:r>
        </a:p>
      </dsp:txBody>
      <dsp:txXfrm>
        <a:off x="516005" y="3314748"/>
        <a:ext cx="3460762" cy="3153139"/>
      </dsp:txXfrm>
    </dsp:sp>
    <dsp:sp modelId="{D165834F-F8A1-4F1E-868F-5607354DA1EA}">
      <dsp:nvSpPr>
        <dsp:cNvPr id="0" name=""/>
        <dsp:cNvSpPr/>
      </dsp:nvSpPr>
      <dsp:spPr>
        <a:xfrm>
          <a:off x="4135149" y="3314748"/>
          <a:ext cx="3460762" cy="3153139"/>
        </a:xfrm>
        <a:prstGeom prst="rect">
          <a:avLst/>
        </a:prstGeom>
        <a:solidFill>
          <a:srgbClr val="8D21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EC Square Sans Pro" panose="020B0506040000020004" pitchFamily="34" charset="0"/>
              <a:cs typeface="Arial" panose="020B0604020202020204" pitchFamily="34" charset="0"/>
            </a:rPr>
            <a:t>Structuring impact on </a:t>
          </a:r>
          <a:r>
            <a:rPr lang="en-US" sz="1200" b="1" kern="1200" dirty="0" err="1">
              <a:latin typeface="EC Square Sans Pro" panose="020B0506040000020004" pitchFamily="34" charset="0"/>
              <a:cs typeface="Arial" panose="020B0604020202020204" pitchFamily="34" charset="0"/>
            </a:rPr>
            <a:t>organisations</a:t>
          </a:r>
          <a:endParaRPr lang="en-US" sz="1200" b="1" kern="1200" dirty="0">
            <a:latin typeface="EC Square Sans Pro" panose="020B0506040000020004" pitchFamily="34" charset="0"/>
            <a:cs typeface="Arial" panose="020B0604020202020204" pitchFamily="34" charset="0"/>
          </a:endParaRPr>
        </a:p>
      </dsp:txBody>
      <dsp:txXfrm>
        <a:off x="4135149" y="3314748"/>
        <a:ext cx="3460762" cy="3153139"/>
      </dsp:txXfrm>
    </dsp:sp>
    <dsp:sp modelId="{FB5B2658-3D4B-4DC3-8AEB-DE7444C7A60F}">
      <dsp:nvSpPr>
        <dsp:cNvPr id="0" name=""/>
        <dsp:cNvSpPr/>
      </dsp:nvSpPr>
      <dsp:spPr>
        <a:xfrm>
          <a:off x="7754293" y="3314748"/>
          <a:ext cx="3460762" cy="3153139"/>
        </a:xfrm>
        <a:prstGeom prst="rect">
          <a:avLst/>
        </a:prstGeom>
        <a:solidFill>
          <a:srgbClr val="8D21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EC Square Sans Pro" panose="020B05060400000200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EC Square Sans Pro" panose="020B0506040000020004" pitchFamily="34" charset="0"/>
              <a:cs typeface="Arial" panose="020B0604020202020204" pitchFamily="34" charset="0"/>
            </a:rPr>
            <a:t>Strong collaboration with industry and SMEs</a:t>
          </a:r>
        </a:p>
      </dsp:txBody>
      <dsp:txXfrm>
        <a:off x="7754293" y="3314748"/>
        <a:ext cx="3460762" cy="3153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55BEB-3435-4499-B1F5-8F4274514BE5}">
      <dsp:nvSpPr>
        <dsp:cNvPr id="0" name=""/>
        <dsp:cNvSpPr/>
      </dsp:nvSpPr>
      <dsp:spPr>
        <a:xfrm>
          <a:off x="1890" y="2330895"/>
          <a:ext cx="5220385" cy="4756351"/>
        </a:xfrm>
        <a:prstGeom prst="rect">
          <a:avLst/>
        </a:prstGeom>
        <a:solidFill>
          <a:srgbClr val="8D21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EC Square Sans Pro" panose="020B0506040000020004" pitchFamily="34" charset="0"/>
              <a:cs typeface="Arial" panose="020B0604020202020204" pitchFamily="34" charset="0"/>
            </a:rPr>
            <a:t>Doctoral Networks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BE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Doctoral programmes in and </a:t>
          </a:r>
          <a:r>
            <a:rPr kumimoji="0" lang="fr-BE" sz="2000" b="0" i="1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outside</a:t>
          </a:r>
          <a:r>
            <a:rPr kumimoji="0" lang="fr-BE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 </a:t>
          </a:r>
          <a:r>
            <a:rPr kumimoji="0" lang="fr-BE" sz="2000" b="0" i="1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academia</a:t>
          </a:r>
          <a:r>
            <a:rPr kumimoji="0" lang="fr-BE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 incl. joint &amp; </a:t>
          </a:r>
          <a:r>
            <a:rPr kumimoji="0" lang="fr-BE" sz="2000" b="0" i="1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industrial</a:t>
          </a:r>
          <a:r>
            <a:rPr kumimoji="0" lang="fr-BE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 </a:t>
          </a:r>
          <a:r>
            <a:rPr kumimoji="0" lang="fr-BE" sz="2000" b="0" i="1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doctorates</a:t>
          </a:r>
          <a:endParaRPr lang="en-US" sz="2000" b="1" kern="1200" dirty="0">
            <a:latin typeface="EC Square Sans Pro" panose="020B0506040000020004" pitchFamily="34" charset="0"/>
            <a:cs typeface="Arial" panose="020B0604020202020204" pitchFamily="34" charset="0"/>
          </a:endParaRPr>
        </a:p>
      </dsp:txBody>
      <dsp:txXfrm>
        <a:off x="1890" y="2330895"/>
        <a:ext cx="5220385" cy="4756351"/>
      </dsp:txXfrm>
    </dsp:sp>
    <dsp:sp modelId="{E3C1CED3-5584-43F5-919C-464CBBFF2C69}">
      <dsp:nvSpPr>
        <dsp:cNvPr id="0" name=""/>
        <dsp:cNvSpPr/>
      </dsp:nvSpPr>
      <dsp:spPr>
        <a:xfrm>
          <a:off x="5461185" y="2330895"/>
          <a:ext cx="5220385" cy="4756351"/>
        </a:xfrm>
        <a:prstGeom prst="rect">
          <a:avLst/>
        </a:prstGeom>
        <a:solidFill>
          <a:srgbClr val="8D21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EC Square Sans Pro" panose="020B0506040000020004" pitchFamily="34" charset="0"/>
              <a:cs typeface="Arial" panose="020B0604020202020204" pitchFamily="34" charset="0"/>
            </a:rPr>
            <a:t>Postdoctoral Fellowships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BE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Support to excellent postdoctoral </a:t>
          </a:r>
          <a:r>
            <a:rPr kumimoji="0" lang="fr-BE" sz="2000" b="0" i="1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researchers</a:t>
          </a:r>
          <a:endParaRPr lang="en-US" sz="2000" b="1" kern="1200" dirty="0">
            <a:latin typeface="EC Square Sans Pro" panose="020B0506040000020004" pitchFamily="34" charset="0"/>
            <a:cs typeface="Arial" panose="020B0604020202020204" pitchFamily="34" charset="0"/>
          </a:endParaRPr>
        </a:p>
      </dsp:txBody>
      <dsp:txXfrm>
        <a:off x="5461185" y="2330895"/>
        <a:ext cx="5220385" cy="4756351"/>
      </dsp:txXfrm>
    </dsp:sp>
    <dsp:sp modelId="{9FE44FB5-5CFA-4458-9B92-6AF96CDACB21}">
      <dsp:nvSpPr>
        <dsp:cNvPr id="0" name=""/>
        <dsp:cNvSpPr/>
      </dsp:nvSpPr>
      <dsp:spPr>
        <a:xfrm>
          <a:off x="10920480" y="2330895"/>
          <a:ext cx="5220385" cy="4756351"/>
        </a:xfrm>
        <a:prstGeom prst="rect">
          <a:avLst/>
        </a:prstGeom>
        <a:solidFill>
          <a:srgbClr val="8D21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EC Square Sans Pro" panose="020B0506040000020004" pitchFamily="34" charset="0"/>
              <a:cs typeface="Arial" panose="020B0604020202020204" pitchFamily="34" charset="0"/>
            </a:rPr>
            <a:t>Staff Exchanges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BE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Support for </a:t>
          </a:r>
          <a:r>
            <a:rPr kumimoji="0" lang="fr-BE" sz="2000" b="0" i="1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research</a:t>
          </a:r>
          <a:r>
            <a:rPr kumimoji="0" lang="fr-BE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 and innovation staff exchanges</a:t>
          </a:r>
          <a:endParaRPr kumimoji="0" lang="en-US" sz="2000" b="0" i="1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EC Square Sans Pro" panose="020B0506040000020004" pitchFamily="34" charset="0"/>
            <a:ea typeface="+mn-ea"/>
            <a:cs typeface="+mn-cs"/>
          </a:endParaRPr>
        </a:p>
      </dsp:txBody>
      <dsp:txXfrm>
        <a:off x="10920480" y="2330895"/>
        <a:ext cx="5220385" cy="4756351"/>
      </dsp:txXfrm>
    </dsp:sp>
    <dsp:sp modelId="{ABD513EF-4226-423B-8CAE-6D77FB371B58}">
      <dsp:nvSpPr>
        <dsp:cNvPr id="0" name=""/>
        <dsp:cNvSpPr/>
      </dsp:nvSpPr>
      <dsp:spPr>
        <a:xfrm>
          <a:off x="16379775" y="2330895"/>
          <a:ext cx="5220385" cy="4756351"/>
        </a:xfrm>
        <a:prstGeom prst="rect">
          <a:avLst/>
        </a:prstGeom>
        <a:solidFill>
          <a:srgbClr val="8D21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EC Square Sans Pro" panose="020B0506040000020004" pitchFamily="34" charset="0"/>
              <a:cs typeface="Arial" panose="020B0604020202020204" pitchFamily="34" charset="0"/>
            </a:rPr>
            <a:t>COFUND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BE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Co-</a:t>
          </a:r>
          <a:r>
            <a:rPr kumimoji="0" lang="fr-BE" sz="2000" b="0" i="1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funding</a:t>
          </a:r>
          <a:r>
            <a:rPr kumimoji="0" lang="fr-BE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Symbol"/>
            </a:rPr>
            <a:t> doctoral and postdoctoral programmes</a:t>
          </a:r>
          <a:endParaRPr kumimoji="0" lang="en-US" sz="2000" b="0" i="1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EC Square Sans Pro" panose="020B0506040000020004" pitchFamily="34" charset="0"/>
            <a:ea typeface="+mn-ea"/>
            <a:cs typeface="+mn-cs"/>
          </a:endParaRPr>
        </a:p>
      </dsp:txBody>
      <dsp:txXfrm>
        <a:off x="16379775" y="2330895"/>
        <a:ext cx="5220385" cy="4756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708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F99D-98F0-4296-9779-25E8481AC6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27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F99D-98F0-4296-9779-25E8481AC6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21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F99D-98F0-4296-9779-25E8481AC6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07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F99D-98F0-4296-9779-25E8481AC6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2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F99D-98F0-4296-9779-25E8481AC6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93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F99D-98F0-4296-9779-25E8481AC6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52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97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402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39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F99D-98F0-4296-9779-25E8481AC6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1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F99D-98F0-4296-9779-25E8481AC6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4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F99D-98F0-4296-9779-25E8481AC6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27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F99D-98F0-4296-9779-25E8481AC6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0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F99D-98F0-4296-9779-25E8481AC6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F99D-98F0-4296-9779-25E8481AC6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F99D-98F0-4296-9779-25E8481AC6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25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F99D-98F0-4296-9779-25E8481AC6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01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F99D-98F0-4296-9779-25E8481AC6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3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74070" y="2244722"/>
            <a:ext cx="17518825" cy="4775197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52285" y="7204081"/>
            <a:ext cx="18288003" cy="33115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914400" indent="-457200" algn="ctr">
              <a:buFontTx/>
              <a:defRPr sz="4800"/>
            </a:lvl2pPr>
            <a:lvl3pPr marL="1463038" indent="-548638" algn="ctr">
              <a:buFontTx/>
              <a:defRPr sz="4800"/>
            </a:lvl3pPr>
            <a:lvl4pPr marL="1981200" indent="-609600" algn="ctr">
              <a:buFontTx/>
              <a:defRPr sz="4800"/>
            </a:lvl4pPr>
            <a:lvl5pPr marL="2438400" indent="-609600" algn="ctr">
              <a:buFontTx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EN-Funded by the EU-NEG.pdf" descr="EN-Funded by the EU-NEG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0996" y="836190"/>
            <a:ext cx="5893551" cy="123649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32873" y="7753351"/>
            <a:ext cx="9365674" cy="2762250"/>
          </a:xfrm>
        </p:spPr>
        <p:txBody>
          <a:bodyPr anchor="b">
            <a:noAutofit/>
          </a:bodyPr>
          <a:lstStyle>
            <a:lvl1pPr algn="l">
              <a:defRPr sz="96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Title of the presentation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32873" y="10515600"/>
            <a:ext cx="9365674" cy="1593272"/>
          </a:xfrm>
        </p:spPr>
        <p:txBody>
          <a:bodyPr/>
          <a:lstStyle>
            <a:lvl1pPr marL="0" indent="0" algn="l">
              <a:buNone/>
              <a:defRPr sz="4800" baseline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Speaker’s name and department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19/12/23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160671" y="12800837"/>
            <a:ext cx="546937" cy="553990"/>
          </a:xfrm>
        </p:spPr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908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1929822"/>
          </a:xfrm>
        </p:spPr>
        <p:txBody>
          <a:bodyPr/>
          <a:lstStyle>
            <a:lvl1pPr>
              <a:defRPr>
                <a:solidFill>
                  <a:srgbClr val="8D216B"/>
                </a:solidFill>
                <a:latin typeface="EC Square Sans Pro Medium" panose="020B050000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937165"/>
            <a:ext cx="21031200" cy="9416762"/>
          </a:xfrm>
        </p:spPr>
        <p:txBody>
          <a:bodyPr/>
          <a:lstStyle>
            <a:lvl1pPr>
              <a:defRPr>
                <a:latin typeface="EC Square Sans Pro" panose="020B0506040000020004" pitchFamily="34" charset="0"/>
              </a:defRPr>
            </a:lvl1pPr>
            <a:lvl2pPr marL="1371600" indent="-457200">
              <a:buFont typeface="Wingdings" panose="05000000000000000000" pitchFamily="2" charset="2"/>
              <a:buChar char="Ø"/>
              <a:defRPr>
                <a:latin typeface="EC Square Sans Pro" panose="020B0506040000020004" pitchFamily="34" charset="0"/>
              </a:defRPr>
            </a:lvl2pPr>
            <a:lvl3pPr marL="2286000" indent="-457200">
              <a:buFont typeface="Wingdings" panose="05000000000000000000" pitchFamily="2" charset="2"/>
              <a:buChar char="ü"/>
              <a:defRPr>
                <a:latin typeface="EC Square Sans Pro" panose="020B0506040000020004" pitchFamily="34" charset="0"/>
              </a:defRPr>
            </a:lvl3pPr>
            <a:lvl4pPr marL="3200400" indent="-457200">
              <a:buFont typeface="Courier New" panose="02070309020205020404" pitchFamily="49" charset="0"/>
              <a:buChar char="o"/>
              <a:defRPr>
                <a:latin typeface="EC Square Sans Pro" panose="020B0506040000020004" pitchFamily="34" charset="0"/>
              </a:defRPr>
            </a:lvl4pPr>
            <a:lvl5pPr>
              <a:defRPr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19/12/23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160671" y="12800837"/>
            <a:ext cx="546937" cy="553990"/>
          </a:xfrm>
        </p:spPr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5007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733861" y="2736000"/>
            <a:ext cx="20973738" cy="8206820"/>
          </a:xfrm>
        </p:spPr>
        <p:txBody>
          <a:bodyPr/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676400" y="936000"/>
            <a:ext cx="21031200" cy="94620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7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704" y="12089386"/>
            <a:ext cx="3432400" cy="90343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400" y="12262573"/>
            <a:ext cx="5486400" cy="730250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20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003449" y="3336903"/>
            <a:ext cx="21031203" cy="265112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003449" y="6400081"/>
            <a:ext cx="10363208" cy="613565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1" name="EN-Funded by the EU-NEG.pdf" descr="EN-Funded by the EU-NEG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0996" y="836190"/>
            <a:ext cx="5893551" cy="1236491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1679568" y="730256"/>
            <a:ext cx="21031202" cy="265112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68" y="3362319"/>
            <a:ext cx="10315565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914400" indent="-457200">
              <a:buFontTx/>
              <a:defRPr sz="4800" b="1"/>
            </a:lvl2pPr>
            <a:lvl3pPr marL="1463038" indent="-548638">
              <a:buFontTx/>
              <a:defRPr sz="4800" b="1"/>
            </a:lvl3pPr>
            <a:lvl4pPr marL="1981200" indent="-609600">
              <a:buFontTx/>
              <a:defRPr sz="4800" b="1"/>
            </a:lvl4pPr>
            <a:lvl5pPr marL="2438400" indent="-609600">
              <a:buFontTx/>
              <a:defRPr sz="4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 txBox="1">
            <a:spLocks noGrp="1"/>
          </p:cNvSpPr>
          <p:nvPr>
            <p:ph type="body" sz="quarter" idx="21"/>
          </p:nvPr>
        </p:nvSpPr>
        <p:spPr>
          <a:xfrm>
            <a:off x="12344399" y="3362319"/>
            <a:ext cx="10366374" cy="1647821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1679568" y="914400"/>
            <a:ext cx="7864480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366368" y="1974843"/>
            <a:ext cx="12344401" cy="974725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3">
              <a:defRPr sz="6400"/>
            </a:lvl2pPr>
            <a:lvl3pPr marL="1524000" indent="-609600">
              <a:defRPr sz="6400"/>
            </a:lvl3pPr>
            <a:lvl4pPr marL="2103120" indent="-731519">
              <a:defRPr sz="6400"/>
            </a:lvl4pPr>
            <a:lvl5pPr marL="2560320" indent="-731520"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 txBox="1">
            <a:spLocks noGrp="1"/>
          </p:cNvSpPr>
          <p:nvPr>
            <p:ph type="body" sz="quarter" idx="21"/>
          </p:nvPr>
        </p:nvSpPr>
        <p:spPr>
          <a:xfrm>
            <a:off x="1679567" y="4114798"/>
            <a:ext cx="7864479" cy="762317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1679568" y="914400"/>
            <a:ext cx="7864480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0366368" y="1974843"/>
            <a:ext cx="12344401" cy="9747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68" y="4114800"/>
            <a:ext cx="7864480" cy="762316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762000" indent="-304800">
              <a:buFontTx/>
              <a:defRPr sz="3200"/>
            </a:lvl2pPr>
            <a:lvl3pPr marL="1280160" indent="-365760">
              <a:buFontTx/>
              <a:defRPr sz="3200"/>
            </a:lvl3pPr>
            <a:lvl4pPr marL="1778000" indent="-406400">
              <a:buFontTx/>
              <a:defRPr sz="3200"/>
            </a:lvl4pPr>
            <a:lvl5pPr marL="2235200" indent="-406400">
              <a:buFontTx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icture Placeholder 4"/>
          <p:cNvSpPr>
            <a:spLocks noGrp="1"/>
          </p:cNvSpPr>
          <p:nvPr>
            <p:ph type="pic" idx="21"/>
          </p:nvPr>
        </p:nvSpPr>
        <p:spPr>
          <a:xfrm>
            <a:off x="-30978" y="-47591"/>
            <a:ext cx="24445955" cy="138111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1929822"/>
          </a:xfrm>
        </p:spPr>
        <p:txBody>
          <a:bodyPr/>
          <a:lstStyle>
            <a:lvl1pPr>
              <a:defRPr b="0">
                <a:solidFill>
                  <a:srgbClr val="8D216B"/>
                </a:solidFill>
                <a:latin typeface="EC Square Sans Pro Medium" panose="020B050000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937165"/>
            <a:ext cx="21031200" cy="9416762"/>
          </a:xfrm>
        </p:spPr>
        <p:txBody>
          <a:bodyPr/>
          <a:lstStyle>
            <a:lvl1pPr>
              <a:defRPr>
                <a:latin typeface="EC Square Sans Pro" panose="020B0506040000020004" pitchFamily="34" charset="0"/>
              </a:defRPr>
            </a:lvl1pPr>
            <a:lvl2pPr marL="1371600" indent="-457200">
              <a:buFont typeface="Wingdings" panose="05000000000000000000" pitchFamily="2" charset="2"/>
              <a:buChar char="Ø"/>
              <a:defRPr>
                <a:latin typeface="EC Square Sans Pro" panose="020B0506040000020004" pitchFamily="34" charset="0"/>
              </a:defRPr>
            </a:lvl2pPr>
            <a:lvl3pPr marL="2286000" indent="-457200">
              <a:buFont typeface="Wingdings" panose="05000000000000000000" pitchFamily="2" charset="2"/>
              <a:buChar char="ü"/>
              <a:defRPr>
                <a:latin typeface="EC Square Sans Pro" panose="020B0506040000020004" pitchFamily="34" charset="0"/>
              </a:defRPr>
            </a:lvl3pPr>
            <a:lvl4pPr marL="3200400" indent="-457200">
              <a:buFont typeface="Courier New" panose="02070309020205020404" pitchFamily="49" charset="0"/>
              <a:buChar char="o"/>
              <a:defRPr>
                <a:latin typeface="EC Square Sans Pro" panose="020B0506040000020004" pitchFamily="34" charset="0"/>
              </a:defRPr>
            </a:lvl4pPr>
            <a:lvl5pPr>
              <a:defRPr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19/12/23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160671" y="12800837"/>
            <a:ext cx="546937" cy="553990"/>
          </a:xfrm>
        </p:spPr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784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76406" y="730256"/>
            <a:ext cx="21031202" cy="2651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6" y="3651253"/>
            <a:ext cx="21031202" cy="8702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03068" y="12802245"/>
            <a:ext cx="504540" cy="551173"/>
          </a:xfrm>
          <a:prstGeom prst="rect">
            <a:avLst/>
          </a:prstGeom>
          <a:ln w="12700">
            <a:miter lim="400000"/>
          </a:ln>
        </p:spPr>
        <p:txBody>
          <a:bodyPr wrap="none" lIns="91436" tIns="91436" rIns="91436" bIns="91436" anchor="ctr">
            <a:spAutoFit/>
          </a:bodyPr>
          <a:lstStyle>
            <a:lvl1pPr algn="r">
              <a:defRPr sz="24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2" r:id="rId11"/>
    <p:sldLayoutId id="2147483663" r:id="rId12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54477" marR="0" indent="-640077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axess.ec.europa.eu/job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ec.europa.eu/info/funding-tenders/opportunities/porta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euraxess.ec.europa.eu/jobs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uraxess.ec.europa.eu/jobs/science4refuge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hyperlink" Target="https://euraxess.ec.europa.eu/ukraine" TargetMode="Externa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research/mariecurieactions/about-msca/guidelines-for-inclusion-of-researchers-at-risk" TargetMode="External"/><Relationship Id="rId3" Type="http://schemas.openxmlformats.org/officeDocument/2006/relationships/hyperlink" Target="https://ec.europa.eu/research/mariecurieactions/" TargetMode="External"/><Relationship Id="rId7" Type="http://schemas.openxmlformats.org/officeDocument/2006/relationships/hyperlink" Target="https://www.mariecuriealumni.e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ec.europa.eu/info/funding-tenders/opportunities/portal/screen/support/ncp" TargetMode="External"/><Relationship Id="rId5" Type="http://schemas.openxmlformats.org/officeDocument/2006/relationships/hyperlink" Target="https://euraxess.ec.europa.eu/" TargetMode="External"/><Relationship Id="rId4" Type="http://schemas.openxmlformats.org/officeDocument/2006/relationships/hyperlink" Target="https://ec.europa.eu/info/funding-tenders/opportunities/portal/screen/programmes/horizon" TargetMode="External"/><Relationship Id="rId9" Type="http://schemas.openxmlformats.org/officeDocument/2006/relationships/hyperlink" Target="https://ec.europa.eu/research/mariecurieactions/about-msca/msca-guidelines-on-supervision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urope.auth.gr/welcomeguide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sareurope.eu/sar-resources/resources-for-hosting-or-employing-scholars-and-researchers-at-risk/" TargetMode="External"/><Relationship Id="rId3" Type="http://schemas.openxmlformats.org/officeDocument/2006/relationships/hyperlink" Target="https://www.eaie.org/our-resources/library/publication/Pathways-to-practice/pathways-to-practice--welcoming-scholars-at-risk-to-campus.html" TargetMode="External"/><Relationship Id="rId7" Type="http://schemas.openxmlformats.org/officeDocument/2006/relationships/hyperlink" Target="https://sareurope.eu/wp-content/uploads/2022/10/Report-Inspireurope-academic-mentoring-workshop-27-April-2021.pdf" TargetMode="External"/><Relationship Id="rId2" Type="http://schemas.openxmlformats.org/officeDocument/2006/relationships/hyperlink" Target="https://www.scholarsatrisk.org/resources/how-to-host-handboo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llege-de-france.fr/media/programme-pause/UPL6173493598863639556_Fr_PAUSE_Etablissements_WEB.pdf" TargetMode="External"/><Relationship Id="rId5" Type="http://schemas.openxmlformats.org/officeDocument/2006/relationships/hyperlink" Target="https://sareurope.eu/wp-content/uploads/2022/03/CARA-Mentoring-Guidelines-2020.pdf" TargetMode="External"/><Relationship Id="rId4" Type="http://schemas.openxmlformats.org/officeDocument/2006/relationships/hyperlink" Target="https://www.uio.no/english/about/global/globally-engaged/academic-refuge/academic-refuge-curriculum_how-to-host_2019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nspireurope@mu.ie" TargetMode="External"/><Relationship Id="rId2" Type="http://schemas.openxmlformats.org/officeDocument/2006/relationships/hyperlink" Target="http://www.sareurope.eu/inspireurop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marie-sklodowska-curie-actions.ec.europa.eu/about-msca/guidelines-for-inclusion-of-researchers-at-ris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ubtitle"/>
          <p:cNvSpPr txBox="1">
            <a:spLocks noGrp="1"/>
          </p:cNvSpPr>
          <p:nvPr>
            <p:ph type="body" sz="quarter" idx="1"/>
          </p:nvPr>
        </p:nvSpPr>
        <p:spPr>
          <a:xfrm>
            <a:off x="5275384" y="10691446"/>
            <a:ext cx="19108616" cy="157136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l"/>
            <a:r>
              <a:rPr lang="sv-SE" sz="5400" dirty="0"/>
              <a:t>2023 Philipp Schwartz and Inspireurope+ </a:t>
            </a:r>
            <a:r>
              <a:rPr lang="sv-SE" sz="5400" dirty="0" err="1"/>
              <a:t>Stakeholder</a:t>
            </a:r>
            <a:r>
              <a:rPr lang="sv-SE" sz="5400" dirty="0"/>
              <a:t> Forum</a:t>
            </a:r>
          </a:p>
          <a:p>
            <a:pPr algn="l"/>
            <a:r>
              <a:rPr lang="sv-SE" sz="5400" dirty="0"/>
              <a:t>May 24th 2023</a:t>
            </a:r>
          </a:p>
          <a:p>
            <a:endParaRPr sz="5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A30F75-3271-5703-A4BC-CBBE23DDF57B}"/>
              </a:ext>
            </a:extLst>
          </p:cNvPr>
          <p:cNvSpPr txBox="1"/>
          <p:nvPr/>
        </p:nvSpPr>
        <p:spPr>
          <a:xfrm>
            <a:off x="6858000" y="4754880"/>
            <a:ext cx="15650308" cy="2400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/>
          <a:p>
            <a:pPr>
              <a:defRPr sz="7200" b="1">
                <a:solidFill>
                  <a:srgbClr val="3038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7200" b="1" dirty="0">
                <a:solidFill>
                  <a:schemeClr val="bg2">
                    <a:lumMod val="75000"/>
                  </a:schemeClr>
                </a:solidFill>
              </a:rPr>
              <a:t>Workshop for Academic Mentors and </a:t>
            </a:r>
            <a:br>
              <a:rPr lang="en-US" sz="72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7200" b="1" dirty="0">
                <a:solidFill>
                  <a:schemeClr val="bg2">
                    <a:lumMod val="75000"/>
                  </a:schemeClr>
                </a:solidFill>
              </a:rPr>
              <a:t>Host Institution Representatives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38301"/>
            <a:ext cx="21031200" cy="1929822"/>
          </a:xfr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lang="fr-BE" sz="6400" dirty="0" err="1"/>
              <a:t>Mobility</a:t>
            </a:r>
            <a:r>
              <a:rPr lang="fr-BE" sz="6400" dirty="0"/>
              <a:t> </a:t>
            </a:r>
            <a:r>
              <a:rPr lang="fr-BE" sz="6400" dirty="0" err="1"/>
              <a:t>Rule</a:t>
            </a:r>
            <a:r>
              <a:rPr lang="fr-BE" sz="6400" dirty="0"/>
              <a:t> (for PF, DN, COFUND)</a:t>
            </a:r>
            <a:endParaRPr lang="en-US" sz="6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fr-BE" dirty="0"/>
          </a:p>
          <a:p>
            <a:pPr marL="0" indent="0" algn="just">
              <a:spcAft>
                <a:spcPts val="2400"/>
              </a:spcAft>
              <a:buNone/>
            </a:pPr>
            <a:r>
              <a:rPr lang="en-US" sz="4800" dirty="0"/>
              <a:t>Recruited researchers can be of </a:t>
            </a:r>
            <a:r>
              <a:rPr lang="en-US" sz="4800" dirty="0">
                <a:solidFill>
                  <a:srgbClr val="8D216B"/>
                </a:solidFill>
              </a:rPr>
              <a:t>any nationality. </a:t>
            </a:r>
          </a:p>
          <a:p>
            <a:pPr marL="0" indent="0" algn="just">
              <a:spcAft>
                <a:spcPts val="2400"/>
              </a:spcAft>
              <a:buNone/>
            </a:pPr>
            <a:r>
              <a:rPr lang="en-US" sz="4800" dirty="0"/>
              <a:t>They must </a:t>
            </a:r>
            <a:r>
              <a:rPr lang="en-US" sz="4800" dirty="0">
                <a:solidFill>
                  <a:srgbClr val="8D216B"/>
                </a:solidFill>
              </a:rPr>
              <a:t>not have resided/carried out their main activity </a:t>
            </a:r>
            <a:r>
              <a:rPr lang="en-US" sz="4800" dirty="0"/>
              <a:t>(work, studies, etc.) </a:t>
            </a:r>
            <a:r>
              <a:rPr lang="en-US" sz="4800" dirty="0">
                <a:solidFill>
                  <a:srgbClr val="8D216B"/>
                </a:solidFill>
              </a:rPr>
              <a:t>in the country </a:t>
            </a:r>
            <a:r>
              <a:rPr lang="en-US" sz="4800" dirty="0"/>
              <a:t>of the recruiting beneficiary for more than </a:t>
            </a:r>
            <a:r>
              <a:rPr lang="en-US" sz="4800" dirty="0">
                <a:solidFill>
                  <a:srgbClr val="8D216B"/>
                </a:solidFill>
              </a:rPr>
              <a:t>12 months in the 36 months </a:t>
            </a:r>
            <a:r>
              <a:rPr lang="en-US" sz="4800" dirty="0"/>
              <a:t>before their recruitment date/the deadline of the co-funded </a:t>
            </a:r>
            <a:r>
              <a:rPr lang="en-US" sz="4800" dirty="0" err="1"/>
              <a:t>programme’s</a:t>
            </a:r>
            <a:r>
              <a:rPr lang="en-US" sz="4800" dirty="0"/>
              <a:t> call.</a:t>
            </a:r>
          </a:p>
          <a:p>
            <a:pPr marL="0" indent="0" algn="just">
              <a:spcAft>
                <a:spcPts val="2400"/>
              </a:spcAft>
              <a:buNone/>
            </a:pPr>
            <a:r>
              <a:rPr lang="en-US" sz="4800" dirty="0"/>
              <a:t>Time spent by the researcher as part of a procedure for </a:t>
            </a:r>
            <a:r>
              <a:rPr lang="en-US" sz="4800" dirty="0">
                <a:solidFill>
                  <a:srgbClr val="8D216B"/>
                </a:solidFill>
              </a:rPr>
              <a:t>obtaining refugee status under the Geneva Convention</a:t>
            </a:r>
            <a:r>
              <a:rPr lang="en-US" sz="4800" dirty="0"/>
              <a:t>* is not taken into account.</a:t>
            </a:r>
          </a:p>
          <a:p>
            <a:pPr marL="0" indent="0" algn="just">
              <a:buNone/>
            </a:pPr>
            <a:r>
              <a:rPr lang="en-US" sz="3600" dirty="0"/>
              <a:t>*1951 Refugee Convention and the 1967 Protocol</a:t>
            </a:r>
          </a:p>
        </p:txBody>
      </p:sp>
    </p:spTree>
    <p:extLst>
      <p:ext uri="{BB962C8B-B14F-4D97-AF65-F5344CB8AC3E}">
        <p14:creationId xmlns:p14="http://schemas.microsoft.com/office/powerpoint/2010/main" val="2332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398" y="1381181"/>
            <a:ext cx="21031200" cy="1929822"/>
          </a:xfrm>
        </p:spPr>
        <p:txBody>
          <a:bodyPr>
            <a:normAutofit/>
          </a:bodyPr>
          <a:lstStyle/>
          <a:p>
            <a:r>
              <a:rPr lang="fr-BE" sz="6400" dirty="0"/>
              <a:t>MSCA Postdoctoral </a:t>
            </a:r>
            <a:r>
              <a:rPr lang="fr-BE" sz="6400" dirty="0" err="1"/>
              <a:t>Fellowships</a:t>
            </a:r>
            <a:endParaRPr lang="fr-BE" sz="6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399" y="3311003"/>
            <a:ext cx="21788034" cy="9416762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Target group: postdoctoral researchers</a:t>
            </a:r>
          </a:p>
          <a:p>
            <a:pPr algn="just"/>
            <a:r>
              <a:rPr lang="en-US" dirty="0"/>
              <a:t>Two destinations:</a:t>
            </a:r>
          </a:p>
          <a:p>
            <a:pPr lvl="1" algn="just"/>
            <a:r>
              <a:rPr lang="en-US" b="1" dirty="0"/>
              <a:t> European Fellowships: </a:t>
            </a:r>
            <a:r>
              <a:rPr lang="en-US" dirty="0"/>
              <a:t>12-24 months in EU or Associated Countries (AC)</a:t>
            </a:r>
          </a:p>
          <a:p>
            <a:pPr lvl="1" algn="just"/>
            <a:r>
              <a:rPr lang="en-US" b="1" dirty="0"/>
              <a:t> Global Fellowships</a:t>
            </a:r>
            <a:r>
              <a:rPr lang="en-US" dirty="0"/>
              <a:t>: 12-24 months outside EU/AC + 12 months return </a:t>
            </a:r>
          </a:p>
          <a:p>
            <a:pPr lvl="1" algn="just"/>
            <a:r>
              <a:rPr lang="en-US" dirty="0"/>
              <a:t> + 6 months for placements in non-academic </a:t>
            </a:r>
            <a:r>
              <a:rPr lang="en-US" dirty="0" err="1"/>
              <a:t>organisations</a:t>
            </a:r>
            <a:r>
              <a:rPr lang="en-US" dirty="0"/>
              <a:t> in Europe (optional)</a:t>
            </a:r>
          </a:p>
          <a:p>
            <a:pPr algn="just"/>
            <a:r>
              <a:rPr lang="en-US" dirty="0"/>
              <a:t>Who applies:</a:t>
            </a:r>
          </a:p>
          <a:p>
            <a:pPr lvl="1" algn="just"/>
            <a:r>
              <a:rPr lang="en-US" dirty="0"/>
              <a:t> Researcher applies with single legal entity based in the EU / AC</a:t>
            </a:r>
          </a:p>
          <a:p>
            <a:pPr lvl="1" algn="just"/>
            <a:r>
              <a:rPr lang="en-US" dirty="0"/>
              <a:t> Third countries can take part as associated partners (to host researchers during secondments or Global Fellowships)</a:t>
            </a:r>
          </a:p>
        </p:txBody>
      </p:sp>
    </p:spTree>
    <p:extLst>
      <p:ext uri="{BB962C8B-B14F-4D97-AF65-F5344CB8AC3E}">
        <p14:creationId xmlns:p14="http://schemas.microsoft.com/office/powerpoint/2010/main" val="103849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1474169"/>
            <a:ext cx="21031200" cy="1929822"/>
          </a:xfrm>
        </p:spPr>
        <p:txBody>
          <a:bodyPr>
            <a:normAutofit/>
          </a:bodyPr>
          <a:lstStyle/>
          <a:p>
            <a:r>
              <a:rPr lang="fr-BE" sz="6400" dirty="0"/>
              <a:t>MSCA Doctoral Networks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3403991"/>
            <a:ext cx="21031200" cy="9416762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Support to set up </a:t>
            </a:r>
            <a:r>
              <a:rPr lang="en-US" b="1" dirty="0"/>
              <a:t>doctoral </a:t>
            </a:r>
            <a:r>
              <a:rPr lang="en-US" b="1" dirty="0" err="1"/>
              <a:t>programmes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Who applies?</a:t>
            </a:r>
          </a:p>
          <a:p>
            <a:pPr lvl="1" algn="just"/>
            <a:r>
              <a:rPr lang="en-US" dirty="0"/>
              <a:t>At least 3 </a:t>
            </a:r>
            <a:r>
              <a:rPr lang="en-US" dirty="0" err="1"/>
              <a:t>organisations</a:t>
            </a:r>
            <a:r>
              <a:rPr lang="en-US" dirty="0"/>
              <a:t> from different EU MS or AC </a:t>
            </a:r>
          </a:p>
          <a:p>
            <a:pPr lvl="1" algn="just"/>
            <a:r>
              <a:rPr lang="en-US" dirty="0"/>
              <a:t>On top of this, any </a:t>
            </a:r>
            <a:r>
              <a:rPr lang="en-US" dirty="0" err="1"/>
              <a:t>organisation</a:t>
            </a:r>
            <a:r>
              <a:rPr lang="en-US" dirty="0"/>
              <a:t> can join as associated partner or beneficiary* </a:t>
            </a:r>
          </a:p>
          <a:p>
            <a:pPr algn="just"/>
            <a:r>
              <a:rPr lang="en-US" dirty="0"/>
              <a:t>Target group: Doctoral candidates</a:t>
            </a:r>
          </a:p>
          <a:p>
            <a:pPr lvl="1" algn="just"/>
            <a:r>
              <a:rPr lang="en-US" dirty="0"/>
              <a:t> Vacancy notices widely advertised, including on EURAXESS</a:t>
            </a:r>
          </a:p>
          <a:p>
            <a:pPr algn="just"/>
            <a:r>
              <a:rPr lang="en-US" dirty="0"/>
              <a:t>Duration:</a:t>
            </a:r>
          </a:p>
          <a:p>
            <a:pPr lvl="1" algn="just"/>
            <a:r>
              <a:rPr lang="en-US" dirty="0"/>
              <a:t> Project: 48 months</a:t>
            </a:r>
          </a:p>
          <a:p>
            <a:pPr lvl="1" algn="just"/>
            <a:r>
              <a:rPr lang="en-US" dirty="0"/>
              <a:t> Fellowships: 3 to 36 months (on the basis of full-time employment)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4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1929822"/>
          </a:xfrm>
        </p:spPr>
        <p:txBody>
          <a:bodyPr>
            <a:normAutofit/>
          </a:bodyPr>
          <a:lstStyle/>
          <a:p>
            <a:r>
              <a:rPr lang="fr-BE" sz="6400" dirty="0"/>
              <a:t>MSCA COFUND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2937165"/>
            <a:ext cx="21031200" cy="9416762"/>
          </a:xfrm>
        </p:spPr>
        <p:txBody>
          <a:bodyPr>
            <a:normAutofit/>
          </a:bodyPr>
          <a:lstStyle/>
          <a:p>
            <a:r>
              <a:rPr lang="en-US" dirty="0"/>
              <a:t>Support to </a:t>
            </a:r>
            <a:r>
              <a:rPr lang="en-US" b="1" dirty="0"/>
              <a:t>co-fund</a:t>
            </a:r>
            <a:r>
              <a:rPr lang="en-US" dirty="0"/>
              <a:t> new or existing national, regional, institutional </a:t>
            </a:r>
            <a:r>
              <a:rPr lang="en-US" b="1" dirty="0"/>
              <a:t>doctoral </a:t>
            </a:r>
            <a:r>
              <a:rPr lang="en-US" b="1" dirty="0" err="1"/>
              <a:t>programmes</a:t>
            </a:r>
            <a:r>
              <a:rPr lang="en-US" b="1" dirty="0"/>
              <a:t> and postdoctoral fellowship </a:t>
            </a:r>
            <a:r>
              <a:rPr lang="en-US" dirty="0"/>
              <a:t>schemes</a:t>
            </a:r>
          </a:p>
          <a:p>
            <a:r>
              <a:rPr lang="en-US" dirty="0"/>
              <a:t>Target group: doctoral candidates and postdoctoral researchers</a:t>
            </a:r>
          </a:p>
          <a:p>
            <a:r>
              <a:rPr lang="en-US" dirty="0"/>
              <a:t>Who applies? </a:t>
            </a:r>
          </a:p>
          <a:p>
            <a:pPr lvl="1"/>
            <a:r>
              <a:rPr lang="en-US" dirty="0"/>
              <a:t> Single legal entity established in an EU MS or AC</a:t>
            </a:r>
          </a:p>
          <a:p>
            <a:r>
              <a:rPr lang="en-US" dirty="0"/>
              <a:t>EU contribution: </a:t>
            </a:r>
          </a:p>
          <a:p>
            <a:pPr lvl="1"/>
            <a:r>
              <a:rPr lang="en-US" dirty="0"/>
              <a:t> Max 10M€ per beneficiary per call</a:t>
            </a:r>
          </a:p>
          <a:p>
            <a:r>
              <a:rPr lang="en-US" dirty="0"/>
              <a:t>Duration:</a:t>
            </a:r>
          </a:p>
          <a:p>
            <a:pPr lvl="1"/>
            <a:r>
              <a:rPr lang="en-US" dirty="0"/>
              <a:t> Project: Max 60 months</a:t>
            </a:r>
          </a:p>
        </p:txBody>
      </p:sp>
    </p:spTree>
    <p:extLst>
      <p:ext uri="{BB962C8B-B14F-4D97-AF65-F5344CB8AC3E}">
        <p14:creationId xmlns:p14="http://schemas.microsoft.com/office/powerpoint/2010/main" val="427904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1929822"/>
          </a:xfrm>
        </p:spPr>
        <p:txBody>
          <a:bodyPr>
            <a:normAutofit/>
          </a:bodyPr>
          <a:lstStyle/>
          <a:p>
            <a:r>
              <a:rPr lang="fr-BE" sz="6400" dirty="0"/>
              <a:t>MSCA Staff Exchanges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2937165"/>
            <a:ext cx="21031200" cy="9416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Support to </a:t>
            </a:r>
            <a:r>
              <a:rPr lang="en-US" b="1" dirty="0"/>
              <a:t>exchange staff </a:t>
            </a:r>
            <a:r>
              <a:rPr lang="en-US" dirty="0"/>
              <a:t>in Europe and beyond</a:t>
            </a:r>
          </a:p>
          <a:p>
            <a:r>
              <a:rPr lang="en-US" dirty="0"/>
              <a:t>Target group: research, technical, administrative and managerial staff employed at the sending institution</a:t>
            </a:r>
          </a:p>
          <a:p>
            <a:r>
              <a:rPr lang="en-US" dirty="0"/>
              <a:t>Duration:</a:t>
            </a:r>
          </a:p>
          <a:p>
            <a:pPr lvl="1"/>
            <a:r>
              <a:rPr lang="en-US" dirty="0"/>
              <a:t> Project: 48 months</a:t>
            </a:r>
          </a:p>
          <a:p>
            <a:pPr lvl="1"/>
            <a:r>
              <a:rPr lang="en-US" dirty="0"/>
              <a:t> Individual mobility: 1-12 months</a:t>
            </a:r>
          </a:p>
          <a:p>
            <a:r>
              <a:rPr lang="en-US" dirty="0"/>
              <a:t>Who applies? </a:t>
            </a:r>
          </a:p>
          <a:p>
            <a:pPr lvl="1"/>
            <a:r>
              <a:rPr lang="en-US" dirty="0"/>
              <a:t> Consortia of at least 3 legal entities in 3 different countries (2 should be in different EU MS or AC)</a:t>
            </a:r>
          </a:p>
          <a:p>
            <a:pPr lvl="1"/>
            <a:r>
              <a:rPr lang="fr-BE" dirty="0"/>
              <a:t> On top of </a:t>
            </a:r>
            <a:r>
              <a:rPr lang="fr-BE" dirty="0" err="1"/>
              <a:t>this</a:t>
            </a:r>
            <a:r>
              <a:rPr lang="fr-BE" dirty="0"/>
              <a:t>, </a:t>
            </a:r>
            <a:r>
              <a:rPr lang="fr-BE" dirty="0" err="1"/>
              <a:t>any</a:t>
            </a:r>
            <a:r>
              <a:rPr lang="fr-BE" dirty="0"/>
              <a:t> organisations </a:t>
            </a:r>
            <a:r>
              <a:rPr lang="fr-BE" dirty="0" err="1"/>
              <a:t>can</a:t>
            </a:r>
            <a:r>
              <a:rPr lang="fr-BE" dirty="0"/>
              <a:t> </a:t>
            </a:r>
            <a:r>
              <a:rPr lang="fr-BE" dirty="0" err="1"/>
              <a:t>participate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69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1505167"/>
            <a:ext cx="21031200" cy="1929822"/>
          </a:xfrm>
        </p:spPr>
        <p:txBody>
          <a:bodyPr>
            <a:normAutofit/>
          </a:bodyPr>
          <a:lstStyle/>
          <a:p>
            <a:r>
              <a:rPr lang="fr-BE" sz="6400" dirty="0"/>
              <a:t>MSCA </a:t>
            </a:r>
            <a:r>
              <a:rPr lang="fr-BE" sz="6400" dirty="0" err="1"/>
              <a:t>funding</a:t>
            </a:r>
            <a:endParaRPr lang="fr-BE" sz="64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4BFE0EB-8F14-446A-9B16-D1CC8E797554}"/>
              </a:ext>
            </a:extLst>
          </p:cNvPr>
          <p:cNvGraphicFramePr>
            <a:graphicFrameLocks/>
          </p:cNvGraphicFramePr>
          <p:nvPr/>
        </p:nvGraphicFramePr>
        <p:xfrm>
          <a:off x="2612294" y="3896236"/>
          <a:ext cx="16584216" cy="92850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64036">
                  <a:extLst>
                    <a:ext uri="{9D8B030D-6E8A-4147-A177-3AD203B41FA5}">
                      <a16:colId xmlns:a16="http://schemas.microsoft.com/office/drawing/2014/main" val="2770574121"/>
                    </a:ext>
                  </a:extLst>
                </a:gridCol>
                <a:gridCol w="2764036">
                  <a:extLst>
                    <a:ext uri="{9D8B030D-6E8A-4147-A177-3AD203B41FA5}">
                      <a16:colId xmlns:a16="http://schemas.microsoft.com/office/drawing/2014/main" val="3866411860"/>
                    </a:ext>
                  </a:extLst>
                </a:gridCol>
                <a:gridCol w="2764036">
                  <a:extLst>
                    <a:ext uri="{9D8B030D-6E8A-4147-A177-3AD203B41FA5}">
                      <a16:colId xmlns:a16="http://schemas.microsoft.com/office/drawing/2014/main" val="3161196857"/>
                    </a:ext>
                  </a:extLst>
                </a:gridCol>
                <a:gridCol w="2764036">
                  <a:extLst>
                    <a:ext uri="{9D8B030D-6E8A-4147-A177-3AD203B41FA5}">
                      <a16:colId xmlns:a16="http://schemas.microsoft.com/office/drawing/2014/main" val="2549458871"/>
                    </a:ext>
                  </a:extLst>
                </a:gridCol>
                <a:gridCol w="2764036">
                  <a:extLst>
                    <a:ext uri="{9D8B030D-6E8A-4147-A177-3AD203B41FA5}">
                      <a16:colId xmlns:a16="http://schemas.microsoft.com/office/drawing/2014/main" val="2962370307"/>
                    </a:ext>
                  </a:extLst>
                </a:gridCol>
                <a:gridCol w="2764036">
                  <a:extLst>
                    <a:ext uri="{9D8B030D-6E8A-4147-A177-3AD203B41FA5}">
                      <a16:colId xmlns:a16="http://schemas.microsoft.com/office/drawing/2014/main" val="507013160"/>
                    </a:ext>
                  </a:extLst>
                </a:gridCol>
              </a:tblGrid>
              <a:tr h="125277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MSCA action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rgbClr val="8D216B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Researcher Unit Cost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(Euro per person month)</a:t>
                      </a:r>
                      <a:endParaRPr lang="en-GB" sz="3600" i="1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rgbClr val="8D21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Institutional Unit Cost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rgbClr val="8D21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20894"/>
                  </a:ext>
                </a:extLst>
              </a:tr>
              <a:tr h="19228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Living Allowance</a:t>
                      </a:r>
                      <a:endParaRPr lang="en-GB" sz="3600" b="0" i="1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rgbClr val="ECAED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Mobility Allowance</a:t>
                      </a:r>
                      <a:endParaRPr lang="en-GB" sz="3600" b="0" i="1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rgbClr val="ECAED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Family Allowance</a:t>
                      </a:r>
                      <a:endParaRPr lang="en-GB" sz="3600" b="0" i="1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rgbClr val="ECAED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Research, Training and Networking</a:t>
                      </a:r>
                      <a:endParaRPr lang="en-GB" sz="3600" b="0" i="1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rgbClr val="ECAED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Management and Indirect Costs</a:t>
                      </a:r>
                      <a:endParaRPr lang="en-GB" sz="3600" b="0" i="1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rgbClr val="ECA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88385"/>
                  </a:ext>
                </a:extLst>
              </a:tr>
              <a:tr h="1452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3200" dirty="0">
                          <a:effectLst/>
                          <a:latin typeface="EC Square Sans Pro" panose="020B0506040000020004" pitchFamily="34" charset="0"/>
                        </a:rPr>
                        <a:t>Doctoral Networks</a:t>
                      </a:r>
                      <a:endParaRPr lang="en-GB" sz="3200" dirty="0">
                        <a:effectLst/>
                        <a:latin typeface="EC Square Sans Pro" panose="020B05060400000200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8D21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3400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600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660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1600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1200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rgbClr val="FB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775572"/>
                  </a:ext>
                </a:extLst>
              </a:tr>
              <a:tr h="1456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EC Square Sans Pro" panose="020B0506040000020004" pitchFamily="34" charset="0"/>
                        </a:rPr>
                        <a:t>Postdoctoral</a:t>
                      </a:r>
                      <a:r>
                        <a:rPr lang="en-GB" sz="3200" baseline="0" dirty="0">
                          <a:effectLst/>
                          <a:latin typeface="EC Square Sans Pro" panose="020B0506040000020004" pitchFamily="34" charset="0"/>
                        </a:rPr>
                        <a:t> </a:t>
                      </a:r>
                      <a:r>
                        <a:rPr lang="en-GB" sz="3200" dirty="0">
                          <a:effectLst/>
                          <a:latin typeface="EC Square Sans Pro" panose="020B0506040000020004" pitchFamily="34" charset="0"/>
                        </a:rPr>
                        <a:t>Fellowships</a:t>
                      </a:r>
                    </a:p>
                  </a:txBody>
                  <a:tcPr marL="102870" marR="102870" marT="0" marB="0" anchor="ctr">
                    <a:solidFill>
                      <a:srgbClr val="8D21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5080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600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660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1000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EC Square Sans Pro" panose="020B0506040000020004" pitchFamily="34" charset="0"/>
                        </a:rPr>
                        <a:t>650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rgbClr val="FB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123898"/>
                  </a:ext>
                </a:extLst>
              </a:tr>
              <a:tr h="3200400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EC Square Sans Pro" panose="020B05060400000200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EC Square Sans Pro" panose="020B0506040000020004" pitchFamily="34" charset="0"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dirty="0">
                          <a:solidFill>
                            <a:srgbClr val="8D216B"/>
                          </a:solidFill>
                          <a:effectLst/>
                          <a:latin typeface="EC Square Sans Pro" panose="020B0506040000020004" pitchFamily="34" charset="0"/>
                        </a:rPr>
                        <a:t>Living allowance covers compulsory deduction under national law (social security, taxes…)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dirty="0">
                          <a:solidFill>
                            <a:srgbClr val="8D216B"/>
                          </a:solidFill>
                          <a:effectLst/>
                          <a:latin typeface="EC Square Sans Pro" panose="020B0506040000020004" pitchFamily="34" charset="0"/>
                        </a:rPr>
                        <a:t>Mobility allowance covers </a:t>
                      </a:r>
                      <a:r>
                        <a:rPr lang="en-GB" sz="2800" b="0" u="sng" dirty="0">
                          <a:solidFill>
                            <a:srgbClr val="8D216B"/>
                          </a:solidFill>
                          <a:effectLst/>
                          <a:latin typeface="EC Square Sans Pro" panose="020B0506040000020004" pitchFamily="34" charset="0"/>
                        </a:rPr>
                        <a:t>private</a:t>
                      </a:r>
                      <a:r>
                        <a:rPr lang="en-GB" sz="2800" b="0" dirty="0">
                          <a:solidFill>
                            <a:srgbClr val="8D216B"/>
                          </a:solidFill>
                          <a:effectLst/>
                          <a:latin typeface="EC Square Sans Pro" panose="020B0506040000020004" pitchFamily="34" charset="0"/>
                        </a:rPr>
                        <a:t> mobility-related costs (travel and accommodation)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rgbClr val="8D216B"/>
                          </a:solidFill>
                          <a:effectLst/>
                          <a:latin typeface="EC Square Sans Pro" panose="020B0506040000020004" pitchFamily="34" charset="0"/>
                        </a:rPr>
                        <a:t>Costs that contribute directly to the researchers’ career development (e.g. language courses) are eligible costs under Research, Training and Networking</a:t>
                      </a:r>
                      <a:endParaRPr lang="en-GB" sz="2800" b="0" dirty="0">
                        <a:solidFill>
                          <a:srgbClr val="8D216B"/>
                        </a:solidFill>
                        <a:effectLst/>
                        <a:latin typeface="EC Square Sans Pro" panose="020B0506040000020004" pitchFamily="34" charset="0"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dirty="0">
                          <a:solidFill>
                            <a:srgbClr val="8D216B"/>
                          </a:solidFill>
                          <a:effectLst/>
                          <a:latin typeface="EC Square Sans Pro" panose="020B0506040000020004" pitchFamily="34" charset="0"/>
                        </a:rPr>
                        <a:t>If</a:t>
                      </a:r>
                      <a:r>
                        <a:rPr lang="en-GB" sz="2800" b="0" baseline="0" dirty="0">
                          <a:solidFill>
                            <a:srgbClr val="8D216B"/>
                          </a:solidFill>
                          <a:effectLst/>
                          <a:latin typeface="EC Square Sans Pro" panose="020B0506040000020004" pitchFamily="34" charset="0"/>
                        </a:rPr>
                        <a:t> applicable, a</a:t>
                      </a:r>
                      <a:r>
                        <a:rPr lang="en-GB" sz="2800" b="0" dirty="0">
                          <a:solidFill>
                            <a:srgbClr val="8D216B"/>
                          </a:solidFill>
                          <a:effectLst/>
                          <a:latin typeface="EC Square Sans Pro" panose="020B0506040000020004" pitchFamily="34" charset="0"/>
                        </a:rPr>
                        <a:t>dditional long-term leave (e.g. maternity, paternity,</a:t>
                      </a:r>
                      <a:r>
                        <a:rPr lang="en-GB" sz="2800" b="0" baseline="0" dirty="0">
                          <a:solidFill>
                            <a:srgbClr val="8D216B"/>
                          </a:solidFill>
                          <a:effectLst/>
                          <a:latin typeface="EC Square Sans Pro" panose="020B0506040000020004" pitchFamily="34" charset="0"/>
                        </a:rPr>
                        <a:t> sick leave) </a:t>
                      </a:r>
                      <a:r>
                        <a:rPr lang="en-GB" sz="2800" b="0" dirty="0">
                          <a:solidFill>
                            <a:srgbClr val="8D216B"/>
                          </a:solidFill>
                          <a:effectLst/>
                          <a:latin typeface="EC Square Sans Pro" panose="020B0506040000020004" pitchFamily="34" charset="0"/>
                        </a:rPr>
                        <a:t>&amp; special needs allowances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8D216B"/>
                          </a:solidFill>
                          <a:effectLst/>
                          <a:latin typeface="EC Square Sans Pro" panose="020B0506040000020004" pitchFamily="34" charset="0"/>
                        </a:rPr>
                        <a:t>Country correction coefficients apply to the living allowance </a:t>
                      </a:r>
                      <a:endParaRPr lang="en-GB" sz="2800" b="0" dirty="0">
                        <a:solidFill>
                          <a:srgbClr val="8D216B"/>
                        </a:solidFill>
                        <a:effectLst/>
                        <a:latin typeface="EC Square Sans Pro" panose="020B0506040000020004" pitchFamily="34" charset="0"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400" baseline="0" dirty="0">
                        <a:effectLst/>
                        <a:latin typeface="EC Square Sans Pro" panose="020B05060400000200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800" i="1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992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40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1443173"/>
            <a:ext cx="21031200" cy="1929822"/>
          </a:xfrm>
        </p:spPr>
        <p:txBody>
          <a:bodyPr>
            <a:normAutofit/>
          </a:bodyPr>
          <a:lstStyle/>
          <a:p>
            <a:r>
              <a:rPr lang="en-US" sz="6400" dirty="0"/>
              <a:t>MSCA Call Calendar 2022</a:t>
            </a:r>
            <a:endParaRPr lang="fr-BE" sz="6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194560" y="4147168"/>
          <a:ext cx="19751040" cy="66535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84564">
                  <a:extLst>
                    <a:ext uri="{9D8B030D-6E8A-4147-A177-3AD203B41FA5}">
                      <a16:colId xmlns:a16="http://schemas.microsoft.com/office/drawing/2014/main" val="4108161823"/>
                    </a:ext>
                  </a:extLst>
                </a:gridCol>
                <a:gridCol w="5183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1252">
                  <a:extLst>
                    <a:ext uri="{9D8B030D-6E8A-4147-A177-3AD203B41FA5}">
                      <a16:colId xmlns:a16="http://schemas.microsoft.com/office/drawing/2014/main" val="2381932388"/>
                    </a:ext>
                  </a:extLst>
                </a:gridCol>
              </a:tblGrid>
              <a:tr h="1899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4000" dirty="0">
                          <a:effectLst/>
                          <a:latin typeface="EC Square Sans Pro" panose="020B0506040000020004" pitchFamily="34" charset="0"/>
                          <a:ea typeface="Calibri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marL="127008" marR="127008" marT="0" marB="0" anchor="ctr">
                    <a:solidFill>
                      <a:srgbClr val="8D21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b="1" kern="1200" dirty="0">
                          <a:solidFill>
                            <a:schemeClr val="lt1"/>
                          </a:solidFill>
                          <a:effectLst/>
                          <a:latin typeface="EC Square Sans Pro" panose="020B0506040000020004" pitchFamily="34" charset="0"/>
                          <a:ea typeface="+mn-ea"/>
                          <a:cs typeface="Arial" panose="020B0604020202020204" pitchFamily="34" charset="0"/>
                        </a:rPr>
                        <a:t>Action</a:t>
                      </a:r>
                      <a:endParaRPr lang="en-GB" sz="4000" b="1" kern="1200" dirty="0">
                        <a:solidFill>
                          <a:schemeClr val="lt1"/>
                        </a:solidFill>
                        <a:effectLst/>
                        <a:latin typeface="EC Square Sans Pro" panose="020B050604000002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8" marR="127008" marT="0" marB="0" anchor="ctr">
                    <a:solidFill>
                      <a:srgbClr val="8D21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dirty="0" err="1"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Opening</a:t>
                      </a:r>
                      <a:r>
                        <a:rPr lang="fr-FR" sz="4000" baseline="0" dirty="0"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4000" dirty="0"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27008" marR="127008" marT="0" marB="0" anchor="ctr">
                    <a:solidFill>
                      <a:srgbClr val="8D21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4000" dirty="0">
                          <a:effectLst/>
                          <a:latin typeface="EC Square Sans Pro" panose="020B0506040000020004" pitchFamily="34" charset="0"/>
                          <a:ea typeface="Calibri"/>
                          <a:cs typeface="Arial" panose="020B0604020202020204" pitchFamily="34" charset="0"/>
                        </a:rPr>
                        <a:t>Deadline</a:t>
                      </a:r>
                    </a:p>
                  </a:txBody>
                  <a:tcPr marL="127008" marR="127008" marT="0" marB="0" anchor="ctr">
                    <a:solidFill>
                      <a:srgbClr val="8D21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4000" dirty="0">
                          <a:effectLst/>
                          <a:latin typeface="EC Square Sans Pro" panose="020B0506040000020004" pitchFamily="34" charset="0"/>
                          <a:ea typeface="Calibri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127008" marR="127008" marT="0" marB="0" anchor="ctr">
                    <a:solidFill>
                      <a:srgbClr val="AD29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1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Postdoctoral </a:t>
                      </a:r>
                      <a:r>
                        <a:rPr lang="fr-FR" sz="4000" b="1" dirty="0" err="1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Fellowships</a:t>
                      </a:r>
                      <a:endParaRPr lang="en-GB" sz="4000" b="1" dirty="0">
                        <a:solidFill>
                          <a:schemeClr val="bg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27008" marR="127008" marT="0" marB="0" anchor="ctr">
                    <a:solidFill>
                      <a:srgbClr val="DC6EB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kern="120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12 April 2023</a:t>
                      </a:r>
                      <a:endParaRPr lang="en-GB" sz="4000" kern="12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8" marR="127008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fr-FR" sz="4000" dirty="0" err="1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September</a:t>
                      </a: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 2023</a:t>
                      </a:r>
                      <a:endParaRPr lang="en-GB" sz="40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27008" marR="127008" marT="0" marB="0" anchor="ctr">
                    <a:solidFill>
                      <a:srgbClr val="FB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0279"/>
                  </a:ext>
                </a:extLst>
              </a:tr>
              <a:tr h="1427372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4" marR="63504" marT="0" marB="0" anchor="ctr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1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Doctoral</a:t>
                      </a:r>
                      <a:r>
                        <a:rPr lang="fr-FR" sz="4000" b="1" baseline="0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 Networks</a:t>
                      </a:r>
                      <a:endParaRPr lang="en-GB" sz="4000" b="1" dirty="0">
                        <a:solidFill>
                          <a:schemeClr val="bg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27008" marR="127008" marT="0" marB="0" anchor="ctr">
                    <a:solidFill>
                      <a:srgbClr val="DC6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30 May 2023</a:t>
                      </a:r>
                      <a:endParaRPr lang="en-GB" sz="40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27008" marR="127008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kern="120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28 </a:t>
                      </a:r>
                      <a:r>
                        <a:rPr lang="fr-FR" sz="4000" kern="1200" dirty="0" err="1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November</a:t>
                      </a:r>
                      <a:r>
                        <a:rPr lang="fr-FR" sz="4000" kern="120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 2023</a:t>
                      </a:r>
                      <a:endParaRPr lang="en-GB" sz="4000" kern="12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8" marR="127008" marT="0" marB="0" anchor="ctr">
                    <a:solidFill>
                      <a:srgbClr val="FB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052998"/>
                  </a:ext>
                </a:extLst>
              </a:tr>
              <a:tr h="105367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4" marR="63504" marT="0" marB="0" anchor="ctr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b="1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Staff Exchanges</a:t>
                      </a:r>
                      <a:r>
                        <a:rPr lang="fr-FR" sz="4000" b="1" baseline="0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4000" b="1" dirty="0">
                        <a:solidFill>
                          <a:schemeClr val="bg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27008" marR="127008" marT="0" marB="0" anchor="ctr">
                    <a:solidFill>
                      <a:srgbClr val="DC6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fr-FR" sz="4000" dirty="0" err="1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October</a:t>
                      </a: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 2023</a:t>
                      </a:r>
                      <a:endParaRPr lang="en-GB" sz="40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27008" marR="127008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28 </a:t>
                      </a:r>
                      <a:r>
                        <a:rPr lang="fr-FR" sz="4000" dirty="0" err="1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February</a:t>
                      </a:r>
                      <a:r>
                        <a:rPr lang="fr-FR" sz="4000" baseline="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GB" sz="40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27008" marR="127008" marT="0" marB="0" anchor="ctr">
                    <a:solidFill>
                      <a:srgbClr val="FB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78674"/>
                  </a:ext>
                </a:extLst>
              </a:tr>
              <a:tr h="1053670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b="1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COFUND</a:t>
                      </a:r>
                      <a:endParaRPr lang="en-GB" sz="4000" b="1" dirty="0">
                        <a:solidFill>
                          <a:schemeClr val="bg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27008" marR="127008" marT="0" marB="0" anchor="ctr">
                    <a:solidFill>
                      <a:srgbClr val="DC6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fr-FR" sz="4000" dirty="0" err="1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October</a:t>
                      </a: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 2023</a:t>
                      </a:r>
                      <a:endParaRPr lang="en-GB" sz="40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27008" marR="127008" marT="0" marB="0" anchor="ctr">
                    <a:solidFill>
                      <a:srgbClr val="FB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fr-FR" sz="4000" dirty="0" err="1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February</a:t>
                      </a: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cs typeface="Arial" panose="020B0604020202020204" pitchFamily="34" charset="0"/>
                        </a:rPr>
                        <a:t> 2024</a:t>
                      </a:r>
                      <a:endParaRPr lang="en-GB" sz="40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27008" marR="127008" marT="0" marB="0" anchor="ctr">
                    <a:solidFill>
                      <a:srgbClr val="FB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8242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417736" y="11574883"/>
            <a:ext cx="15748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All calls are published on the Funding and Tender Opportunities Portal </a:t>
            </a:r>
          </a:p>
        </p:txBody>
      </p:sp>
    </p:spTree>
    <p:extLst>
      <p:ext uri="{BB962C8B-B14F-4D97-AF65-F5344CB8AC3E}">
        <p14:creationId xmlns:p14="http://schemas.microsoft.com/office/powerpoint/2010/main" val="4175462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1350183"/>
            <a:ext cx="21031200" cy="1929822"/>
          </a:xfrm>
        </p:spPr>
        <p:txBody>
          <a:bodyPr>
            <a:normAutofit/>
          </a:bodyPr>
          <a:lstStyle/>
          <a:p>
            <a:r>
              <a:rPr lang="fr-BE" sz="6400" dirty="0"/>
              <a:t>For organisations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76400" y="3774073"/>
            <a:ext cx="21031200" cy="9416762"/>
          </a:xfrm>
        </p:spPr>
        <p:txBody>
          <a:bodyPr>
            <a:noAutofit/>
          </a:bodyPr>
          <a:lstStyle/>
          <a:p>
            <a:pPr algn="just"/>
            <a:r>
              <a:rPr lang="en-US" sz="4800" dirty="0"/>
              <a:t>Find your call on the </a:t>
            </a:r>
            <a:r>
              <a:rPr lang="en-US" sz="4800" b="1" dirty="0"/>
              <a:t>Funding and Tenders Portal </a:t>
            </a:r>
          </a:p>
          <a:p>
            <a:pPr algn="just"/>
            <a:r>
              <a:rPr lang="en-US" sz="4800" dirty="0"/>
              <a:t>Check the relevant </a:t>
            </a:r>
            <a:r>
              <a:rPr lang="en-US" sz="4800" b="1" dirty="0"/>
              <a:t>documents</a:t>
            </a:r>
            <a:r>
              <a:rPr lang="en-US" sz="4800" dirty="0"/>
              <a:t> (Guide for applicants, MSCA Work Programme, Proposal templates, Model Grant Agreements, FAQs)</a:t>
            </a:r>
          </a:p>
          <a:p>
            <a:pPr algn="just"/>
            <a:r>
              <a:rPr lang="en-US" sz="4800" dirty="0"/>
              <a:t>Check the </a:t>
            </a:r>
            <a:r>
              <a:rPr lang="en-US" sz="4800" b="1" dirty="0"/>
              <a:t>Portal and social media </a:t>
            </a:r>
            <a:r>
              <a:rPr lang="en-US" sz="4800" dirty="0"/>
              <a:t>to find out about webinars </a:t>
            </a:r>
            <a:r>
              <a:rPr lang="en-US" sz="4800" dirty="0" err="1"/>
              <a:t>organised</a:t>
            </a:r>
            <a:r>
              <a:rPr lang="en-US" sz="4800" dirty="0"/>
              <a:t> by the European Commission / REA / </a:t>
            </a:r>
            <a:r>
              <a:rPr lang="en-US" sz="4800" dirty="0" err="1"/>
              <a:t>Euraxess</a:t>
            </a:r>
            <a:r>
              <a:rPr lang="en-US" sz="4800" dirty="0"/>
              <a:t> / Marie Curie Alumni Association</a:t>
            </a:r>
          </a:p>
          <a:p>
            <a:pPr algn="just"/>
            <a:r>
              <a:rPr lang="en-US" sz="4800" dirty="0"/>
              <a:t>Sign in to the portal and register your </a:t>
            </a:r>
            <a:r>
              <a:rPr lang="en-US" sz="4800" dirty="0" err="1"/>
              <a:t>organisation</a:t>
            </a:r>
            <a:r>
              <a:rPr lang="en-US" sz="4800" dirty="0"/>
              <a:t> (get a PIC number)</a:t>
            </a:r>
          </a:p>
          <a:p>
            <a:pPr algn="just"/>
            <a:r>
              <a:rPr lang="en-US" sz="4800" dirty="0"/>
              <a:t>Get guidance from </a:t>
            </a:r>
            <a:r>
              <a:rPr lang="en-US" sz="4800" b="1" dirty="0"/>
              <a:t>MSCA</a:t>
            </a:r>
            <a:r>
              <a:rPr lang="en-US" sz="4800" dirty="0"/>
              <a:t> </a:t>
            </a:r>
            <a:r>
              <a:rPr lang="en-US" sz="4800" b="1" dirty="0"/>
              <a:t>National Contact Points</a:t>
            </a:r>
          </a:p>
          <a:p>
            <a:pPr algn="just"/>
            <a:r>
              <a:rPr lang="en-US" sz="4800" b="1" dirty="0"/>
              <a:t>Find partners </a:t>
            </a:r>
            <a:r>
              <a:rPr lang="en-US" sz="4800" dirty="0"/>
              <a:t>on the Portal or publish offers to host researchers on EURAXESS</a:t>
            </a:r>
          </a:p>
          <a:p>
            <a:pPr algn="just"/>
            <a:r>
              <a:rPr lang="en-US" sz="4800" dirty="0"/>
              <a:t>Apply!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4080" y="11574882"/>
            <a:ext cx="1219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>
                <a:hlinkClick r:id="rId3"/>
              </a:rPr>
              <a:t>https://ec.europa.eu/info/funding-tenders/opportunities/portal/screen/home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360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6400" y="1095753"/>
            <a:ext cx="21031200" cy="1929822"/>
          </a:xfrm>
        </p:spPr>
        <p:txBody>
          <a:bodyPr>
            <a:normAutofit/>
          </a:bodyPr>
          <a:lstStyle/>
          <a:p>
            <a:r>
              <a:rPr lang="es-ES" sz="6400" dirty="0" err="1"/>
              <a:t>For</a:t>
            </a:r>
            <a:r>
              <a:rPr lang="es-ES" sz="6400" dirty="0"/>
              <a:t> </a:t>
            </a:r>
            <a:r>
              <a:rPr lang="es-ES" sz="6400" dirty="0" err="1"/>
              <a:t>individuals</a:t>
            </a:r>
            <a:endParaRPr lang="fr-BE" sz="6400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676401" y="12522832"/>
            <a:ext cx="20973738" cy="9761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rgbClr val="8D216B"/>
                </a:solidFill>
              </a:rPr>
              <a:t>Researchers at risk can participate in all MSCA actions</a:t>
            </a:r>
          </a:p>
          <a:p>
            <a:endParaRPr lang="fr-BE" sz="4800" dirty="0">
              <a:solidFill>
                <a:srgbClr val="8D216B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1733863" y="3025576"/>
          <a:ext cx="20973738" cy="90710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94748">
                  <a:extLst>
                    <a:ext uri="{9D8B030D-6E8A-4147-A177-3AD203B41FA5}">
                      <a16:colId xmlns:a16="http://schemas.microsoft.com/office/drawing/2014/main" val="1205686071"/>
                    </a:ext>
                  </a:extLst>
                </a:gridCol>
                <a:gridCol w="3327034">
                  <a:extLst>
                    <a:ext uri="{9D8B030D-6E8A-4147-A177-3AD203B41FA5}">
                      <a16:colId xmlns:a16="http://schemas.microsoft.com/office/drawing/2014/main" val="1348997100"/>
                    </a:ext>
                  </a:extLst>
                </a:gridCol>
                <a:gridCol w="5062460">
                  <a:extLst>
                    <a:ext uri="{9D8B030D-6E8A-4147-A177-3AD203B41FA5}">
                      <a16:colId xmlns:a16="http://schemas.microsoft.com/office/drawing/2014/main" val="1699677646"/>
                    </a:ext>
                  </a:extLst>
                </a:gridCol>
                <a:gridCol w="4194748">
                  <a:extLst>
                    <a:ext uri="{9D8B030D-6E8A-4147-A177-3AD203B41FA5}">
                      <a16:colId xmlns:a16="http://schemas.microsoft.com/office/drawing/2014/main" val="1390939453"/>
                    </a:ext>
                  </a:extLst>
                </a:gridCol>
                <a:gridCol w="4194748">
                  <a:extLst>
                    <a:ext uri="{9D8B030D-6E8A-4147-A177-3AD203B41FA5}">
                      <a16:colId xmlns:a16="http://schemas.microsoft.com/office/drawing/2014/main" val="743816061"/>
                    </a:ext>
                  </a:extLst>
                </a:gridCol>
              </a:tblGrid>
              <a:tr h="1645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800" dirty="0">
                          <a:solidFill>
                            <a:schemeClr val="tx1"/>
                          </a:solidFill>
                        </a:rPr>
                        <a:t>MSCA</a:t>
                      </a:r>
                      <a:endParaRPr lang="fr-BE" sz="4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800" dirty="0">
                          <a:solidFill>
                            <a:schemeClr val="tx1"/>
                          </a:solidFill>
                        </a:rPr>
                        <a:t>Position</a:t>
                      </a:r>
                    </a:p>
                  </a:txBody>
                  <a:tcPr marL="182880" marR="182880" marT="91440" marB="91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800" dirty="0" err="1">
                          <a:solidFill>
                            <a:schemeClr val="tx1"/>
                          </a:solidFill>
                        </a:rPr>
                        <a:t>Where</a:t>
                      </a:r>
                      <a:r>
                        <a:rPr lang="fr-BE" sz="4800" baseline="0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fr-BE" sz="4800" baseline="0" dirty="0" err="1">
                          <a:solidFill>
                            <a:schemeClr val="tx1"/>
                          </a:solidFill>
                        </a:rPr>
                        <a:t>find</a:t>
                      </a:r>
                      <a:r>
                        <a:rPr lang="fr-BE" sz="4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4800" baseline="0" dirty="0" err="1">
                          <a:solidFill>
                            <a:schemeClr val="tx1"/>
                          </a:solidFill>
                        </a:rPr>
                        <a:t>vacancies</a:t>
                      </a:r>
                      <a:endParaRPr lang="fr-BE" sz="4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91440" marB="91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800" dirty="0" err="1">
                          <a:solidFill>
                            <a:schemeClr val="tx1"/>
                          </a:solidFill>
                        </a:rPr>
                        <a:t>Where</a:t>
                      </a:r>
                      <a:r>
                        <a:rPr lang="fr-BE" sz="4800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fr-BE" sz="4800" dirty="0" err="1">
                          <a:solidFill>
                            <a:schemeClr val="tx1"/>
                          </a:solidFill>
                        </a:rPr>
                        <a:t>apply</a:t>
                      </a:r>
                      <a:endParaRPr lang="fr-BE" sz="4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91440" marB="91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800" dirty="0">
                          <a:solidFill>
                            <a:schemeClr val="tx1"/>
                          </a:solidFill>
                        </a:rPr>
                        <a:t>Deadline</a:t>
                      </a:r>
                    </a:p>
                  </a:txBody>
                  <a:tcPr marL="182880" marR="182880" marT="91440" marB="91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028607"/>
                  </a:ext>
                </a:extLst>
              </a:tr>
              <a:tr h="1402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4000" kern="1200" dirty="0">
                          <a:solidFill>
                            <a:schemeClr val="tx1"/>
                          </a:solidFill>
                        </a:rPr>
                        <a:t>Doctoral Networks</a:t>
                      </a:r>
                      <a:endParaRPr lang="fr-BE" sz="4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4000" kern="1200" dirty="0">
                          <a:solidFill>
                            <a:schemeClr val="tx1"/>
                          </a:solidFill>
                        </a:rPr>
                        <a:t>PhD</a:t>
                      </a:r>
                      <a:endParaRPr lang="fr-BE" sz="4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000" dirty="0">
                          <a:solidFill>
                            <a:schemeClr val="tx1"/>
                          </a:solidFill>
                          <a:hlinkClick r:id="rId3"/>
                        </a:rPr>
                        <a:t>EURAXESS</a:t>
                      </a:r>
                      <a:endParaRPr lang="fr-BE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Directly</a:t>
                      </a:r>
                      <a:r>
                        <a:rPr lang="fr-BE" sz="4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programme</a:t>
                      </a:r>
                      <a:endParaRPr lang="fr-BE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Depends</a:t>
                      </a:r>
                      <a:r>
                        <a:rPr lang="fr-BE" sz="4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programme</a:t>
                      </a:r>
                      <a:endParaRPr lang="fr-BE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871435"/>
                  </a:ext>
                </a:extLst>
              </a:tr>
              <a:tr h="1999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4000" kern="1200" dirty="0">
                          <a:solidFill>
                            <a:schemeClr val="tx1"/>
                          </a:solidFill>
                        </a:rPr>
                        <a:t>Postdoctoral </a:t>
                      </a:r>
                      <a:r>
                        <a:rPr lang="fr-BE" sz="4000" kern="1200" dirty="0" err="1">
                          <a:solidFill>
                            <a:schemeClr val="tx1"/>
                          </a:solidFill>
                        </a:rPr>
                        <a:t>Fellowships</a:t>
                      </a:r>
                      <a:endParaRPr lang="fr-BE" sz="4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4000" kern="1200" dirty="0" err="1">
                          <a:solidFill>
                            <a:schemeClr val="tx1"/>
                          </a:solidFill>
                        </a:rPr>
                        <a:t>Postdoc</a:t>
                      </a:r>
                      <a:endParaRPr lang="fr-BE" sz="4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000" baseline="0" dirty="0">
                          <a:solidFill>
                            <a:schemeClr val="tx1"/>
                          </a:solidFill>
                        </a:rPr>
                        <a:t>Host organisation in Europe</a:t>
                      </a:r>
                      <a:endParaRPr lang="fr-BE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Funding &amp; Tenders Portal</a:t>
                      </a:r>
                      <a:endParaRPr lang="fr-BE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Sep 2023</a:t>
                      </a:r>
                    </a:p>
                  </a:txBody>
                  <a:tcPr marL="182880" marR="182880" marT="91440" marB="9144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707413"/>
                  </a:ext>
                </a:extLst>
              </a:tr>
              <a:tr h="1402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4000" kern="1200" dirty="0">
                          <a:solidFill>
                            <a:schemeClr val="tx1"/>
                          </a:solidFill>
                        </a:rPr>
                        <a:t>COFUND</a:t>
                      </a:r>
                      <a:endParaRPr lang="fr-BE" sz="4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BE" sz="4000" kern="1200" dirty="0">
                          <a:solidFill>
                            <a:schemeClr val="tx1"/>
                          </a:solidFill>
                        </a:rPr>
                        <a:t>PhD</a:t>
                      </a:r>
                      <a:r>
                        <a:rPr lang="fr-BE" sz="400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BE" sz="4000" kern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BE" sz="4000" kern="1200" dirty="0" err="1">
                          <a:solidFill>
                            <a:schemeClr val="tx1"/>
                          </a:solidFill>
                        </a:rPr>
                        <a:t>Postdoc</a:t>
                      </a:r>
                      <a:endParaRPr lang="fr-BE" sz="4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000" dirty="0">
                          <a:solidFill>
                            <a:schemeClr val="tx1"/>
                          </a:solidFill>
                          <a:hlinkClick r:id="rId3"/>
                        </a:rPr>
                        <a:t>EURAXESS</a:t>
                      </a:r>
                      <a:endParaRPr lang="fr-BE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Directly</a:t>
                      </a:r>
                      <a:r>
                        <a:rPr lang="fr-B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programme</a:t>
                      </a:r>
                    </a:p>
                  </a:txBody>
                  <a:tcPr marL="182880" marR="18288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Depends</a:t>
                      </a:r>
                      <a:r>
                        <a:rPr lang="fr-B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programme</a:t>
                      </a:r>
                    </a:p>
                  </a:txBody>
                  <a:tcPr marL="182880" marR="182880" marT="91440" marB="9144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876314"/>
                  </a:ext>
                </a:extLst>
              </a:tr>
              <a:tr h="2621280">
                <a:tc>
                  <a:txBody>
                    <a:bodyPr/>
                    <a:lstStyle/>
                    <a:p>
                      <a:pPr algn="ctr"/>
                      <a:r>
                        <a:rPr lang="fr-BE" sz="4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Staff Exchanges</a:t>
                      </a:r>
                    </a:p>
                  </a:txBody>
                  <a:tcPr marL="182880" marR="18288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4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R&amp;I staff</a:t>
                      </a:r>
                    </a:p>
                  </a:txBody>
                  <a:tcPr marL="182880" marR="18288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</a:t>
                      </a:r>
                      <a:r>
                        <a:rPr lang="fr-BE" sz="4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recruitment</a:t>
                      </a:r>
                      <a:r>
                        <a:rPr lang="fr-B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staff </a:t>
                      </a:r>
                      <a:r>
                        <a:rPr lang="fr-BE" sz="4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B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BE" sz="4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exchanged</a:t>
                      </a:r>
                      <a:r>
                        <a:rPr lang="fr-B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BE" sz="4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between</a:t>
                      </a:r>
                      <a:r>
                        <a:rPr lang="fr-B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organisations)</a:t>
                      </a:r>
                    </a:p>
                  </a:txBody>
                  <a:tcPr marL="182880" marR="18288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Through</a:t>
                      </a:r>
                      <a:r>
                        <a:rPr lang="fr-B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fr-BE" sz="4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sending</a:t>
                      </a:r>
                      <a:r>
                        <a:rPr lang="fr-B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institution</a:t>
                      </a:r>
                    </a:p>
                  </a:txBody>
                  <a:tcPr marL="182880" marR="18288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Depends</a:t>
                      </a:r>
                      <a:r>
                        <a:rPr lang="fr-B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</a:t>
                      </a:r>
                      <a:r>
                        <a:rPr lang="fr-BE" sz="4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endParaRPr lang="fr-BE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754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863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19,034 BEST Click Here Button IMAGES, STOCK PHOTOS &amp;amp; VECTORS | Adobe 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047" y="3754125"/>
            <a:ext cx="5375806" cy="22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671" t="18682" r="33584" b="12527"/>
          <a:stretch/>
        </p:blipFill>
        <p:spPr>
          <a:xfrm>
            <a:off x="-773263" y="1"/>
            <a:ext cx="18814494" cy="13715998"/>
          </a:xfrm>
          <a:prstGeom prst="rect">
            <a:avLst/>
          </a:prstGeom>
          <a:ln>
            <a:solidFill>
              <a:srgbClr val="0F5494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74861" y="1076976"/>
            <a:ext cx="5743902" cy="1746352"/>
          </a:xfrm>
        </p:spPr>
        <p:txBody>
          <a:bodyPr/>
          <a:lstStyle/>
          <a:p>
            <a:r>
              <a:rPr lang="fr-BE" dirty="0" err="1"/>
              <a:t>Find</a:t>
            </a:r>
            <a:r>
              <a:rPr lang="fr-BE" dirty="0"/>
              <a:t> </a:t>
            </a:r>
            <a:r>
              <a:rPr lang="fr-BE" dirty="0" err="1"/>
              <a:t>offers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674861" y="2862513"/>
            <a:ext cx="49014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hlinkClick r:id="rId5"/>
              </a:rPr>
              <a:t>https://euraxess.ec.europa.eu/jobs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7B9B5DAF-6CE3-442D-9F5A-EBBF710A5891}"/>
              </a:ext>
            </a:extLst>
          </p:cNvPr>
          <p:cNvSpPr/>
          <p:nvPr/>
        </p:nvSpPr>
        <p:spPr>
          <a:xfrm>
            <a:off x="17116004" y="7346617"/>
            <a:ext cx="6998060" cy="5977718"/>
          </a:xfrm>
          <a:prstGeom prst="roundRect">
            <a:avLst/>
          </a:prstGeom>
          <a:solidFill>
            <a:srgbClr val="034EA2"/>
          </a:solidFill>
          <a:ln>
            <a:solidFill>
              <a:srgbClr val="0F549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fr-BE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/>
            <a:r>
              <a:rPr lang="fr-B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&amp; </a:t>
            </a:r>
            <a:r>
              <a:rPr lang="fr-BE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</a:t>
            </a:r>
            <a:r>
              <a:rPr lang="fr-B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positions in Europe and </a:t>
            </a:r>
            <a:r>
              <a:rPr lang="fr-BE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4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ullet points"/>
          <p:cNvSpPr txBox="1">
            <a:spLocks noGrp="1"/>
          </p:cNvSpPr>
          <p:nvPr>
            <p:ph type="body" sz="quarter" idx="1"/>
          </p:nvPr>
        </p:nvSpPr>
        <p:spPr>
          <a:xfrm>
            <a:off x="7104184" y="5284795"/>
            <a:ext cx="16469047" cy="72509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Title: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	</a:t>
            </a:r>
            <a:r>
              <a:rPr lang="en-US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Initiative to Support, Promote and Integrate 			Researchers at Risk in Europe PLUS 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l" rtl="0" fontAlgn="base">
              <a:buNone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Duration: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September 2022 to August 2025</a:t>
            </a:r>
          </a:p>
          <a:p>
            <a:pPr marL="0" indent="0" algn="l" rtl="0" fontAlgn="base">
              <a:buNone/>
            </a:pPr>
            <a:r>
              <a:rPr lang="en-US" sz="4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Coordinator: 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SAR Europe at Maynooth University, Ireland</a:t>
            </a:r>
          </a:p>
          <a:p>
            <a:pPr marL="0" indent="0" algn="l" rtl="0" fontAlgn="base">
              <a:buNone/>
            </a:pPr>
            <a:r>
              <a:rPr lang="en-US" sz="4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Consortium: 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6</a:t>
            </a:r>
            <a:r>
              <a:rPr lang="en-US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project partners, 4 associated partners,</a:t>
            </a:r>
            <a:br>
              <a:rPr lang="en-US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		9 advisory board members </a:t>
            </a:r>
          </a:p>
          <a:p>
            <a:pPr marL="0" indent="0" algn="l" rtl="0" fontAlgn="base">
              <a:buNone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Funder: 	European Union’s </a:t>
            </a:r>
            <a:r>
              <a:rPr lang="fr-FR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Marie </a:t>
            </a:r>
            <a:r>
              <a:rPr lang="fr-FR" sz="4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Skłodowska</a:t>
            </a:r>
            <a:r>
              <a:rPr lang="fr-FR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-Curie 			Actions (MSCA), Horizon Europe </a:t>
            </a:r>
          </a:p>
          <a:p>
            <a:pPr algn="l" rtl="0" fontAlgn="base"/>
            <a:endParaRPr lang="fr-FR" sz="54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endParaRPr lang="en-IE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49442-464E-FD17-81DD-182A85774724}"/>
              </a:ext>
            </a:extLst>
          </p:cNvPr>
          <p:cNvSpPr txBox="1"/>
          <p:nvPr/>
        </p:nvSpPr>
        <p:spPr>
          <a:xfrm>
            <a:off x="9308592" y="3438144"/>
            <a:ext cx="11323437" cy="1846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/>
          <a:p>
            <a:pPr>
              <a:defRPr sz="7200" b="1">
                <a:solidFill>
                  <a:srgbClr val="3038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dirty="0"/>
              <a:t>INSPIREUROPE</a:t>
            </a:r>
            <a:r>
              <a:rPr dirty="0">
                <a:solidFill>
                  <a:srgbClr val="F0A93F"/>
                </a:solidFill>
              </a:rPr>
              <a:t>+</a:t>
            </a:r>
            <a:r>
              <a:rPr dirty="0"/>
              <a:t> </a:t>
            </a:r>
            <a:r>
              <a:rPr lang="en-IE" dirty="0"/>
              <a:t>FACTS</a:t>
            </a:r>
            <a:endParaRPr dirty="0"/>
          </a:p>
          <a:p>
            <a:pPr>
              <a:defRPr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dirty="0"/>
              <a:t> 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4415200" cy="11816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13687" y="12143881"/>
            <a:ext cx="160095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hlinkClick r:id="rId4"/>
              </a:rPr>
              <a:t>science4refugees | EURAXESS (europa.eu)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04608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4413088" cy="9256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594" y="9702898"/>
            <a:ext cx="10629900" cy="2019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22999" y="11799223"/>
            <a:ext cx="144049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hlinkClick r:id="rId5"/>
              </a:rPr>
              <a:t>ERA4Ukraine | EURAXESS (europa.eu)</a:t>
            </a:r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6835" y="9516923"/>
            <a:ext cx="3996326" cy="39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44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F493-9AE5-2784-0909-CFB289B6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Preparatory action for Researchers at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931E3-1C67-3E1E-9F6F-84E3B404F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Preparatory actions are </a:t>
            </a:r>
            <a:r>
              <a:rPr lang="en-US" b="1" dirty="0"/>
              <a:t>experimental initiatives </a:t>
            </a:r>
            <a:r>
              <a:rPr lang="en-US" dirty="0"/>
              <a:t>designed to </a:t>
            </a:r>
            <a:r>
              <a:rPr lang="en-US" b="1" dirty="0"/>
              <a:t>test the feasibility of new actions</a:t>
            </a:r>
            <a:r>
              <a:rPr lang="en-US" dirty="0"/>
              <a:t> and prepare new programmes</a:t>
            </a:r>
          </a:p>
          <a:p>
            <a:pPr>
              <a:spcAft>
                <a:spcPts val="1200"/>
              </a:spcAft>
            </a:pPr>
            <a:r>
              <a:rPr lang="en-US" dirty="0"/>
              <a:t>Support for researchers at risk </a:t>
            </a:r>
            <a:r>
              <a:rPr lang="en-US" b="1" dirty="0"/>
              <a:t>from outside EU</a:t>
            </a:r>
          </a:p>
          <a:p>
            <a:pPr>
              <a:spcAft>
                <a:spcPts val="1200"/>
              </a:spcAft>
            </a:pPr>
            <a:r>
              <a:rPr lang="en-IE" dirty="0"/>
              <a:t>Around 30 fellowships for </a:t>
            </a:r>
            <a:r>
              <a:rPr lang="en-IE" b="1" dirty="0"/>
              <a:t>doctoral or postdoctoral researchers</a:t>
            </a:r>
          </a:p>
          <a:p>
            <a:pPr>
              <a:spcAft>
                <a:spcPts val="1200"/>
              </a:spcAft>
            </a:pPr>
            <a:r>
              <a:rPr lang="en-IE" dirty="0"/>
              <a:t>Open to </a:t>
            </a:r>
            <a:r>
              <a:rPr lang="en-IE" b="1" dirty="0"/>
              <a:t>any field of research </a:t>
            </a:r>
            <a:r>
              <a:rPr lang="en-IE" dirty="0"/>
              <a:t>both in </a:t>
            </a:r>
            <a:r>
              <a:rPr lang="en-IE" b="1" dirty="0"/>
              <a:t>academic and non-academic sectors</a:t>
            </a:r>
          </a:p>
          <a:p>
            <a:pPr>
              <a:spcAft>
                <a:spcPts val="1200"/>
              </a:spcAft>
            </a:pPr>
            <a:r>
              <a:rPr lang="en-IE" b="1" dirty="0"/>
              <a:t>Open call </a:t>
            </a:r>
            <a:r>
              <a:rPr lang="en-IE" dirty="0"/>
              <a:t>to set up the scheme will be launched </a:t>
            </a:r>
            <a:r>
              <a:rPr lang="en-IE" b="1" dirty="0"/>
              <a:t>this summer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29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660149"/>
            <a:ext cx="21031200" cy="1929822"/>
          </a:xfrm>
        </p:spPr>
        <p:txBody>
          <a:bodyPr>
            <a:normAutofit/>
          </a:bodyPr>
          <a:lstStyle/>
          <a:p>
            <a:r>
              <a:rPr lang="en-US" sz="6400" dirty="0"/>
              <a:t>Key resources and guidance</a:t>
            </a:r>
            <a:endParaRPr lang="fr-BE" sz="6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840155"/>
            <a:ext cx="21031200" cy="9875846"/>
          </a:xfrm>
        </p:spPr>
        <p:txBody>
          <a:bodyPr>
            <a:normAutofit/>
          </a:bodyPr>
          <a:lstStyle/>
          <a:p>
            <a:r>
              <a:rPr lang="en-IE" sz="4800" dirty="0">
                <a:hlinkClick r:id="rId3"/>
              </a:rPr>
              <a:t>Marie </a:t>
            </a:r>
            <a:r>
              <a:rPr lang="en-IE" sz="4800" dirty="0" err="1">
                <a:hlinkClick r:id="rId3"/>
              </a:rPr>
              <a:t>Skłodowska</a:t>
            </a:r>
            <a:r>
              <a:rPr lang="en-IE" sz="4800" dirty="0">
                <a:hlinkClick r:id="rId3"/>
              </a:rPr>
              <a:t>-Curie Actions Website</a:t>
            </a:r>
            <a:endParaRPr lang="en-IE" sz="4800" dirty="0"/>
          </a:p>
          <a:p>
            <a:r>
              <a:rPr lang="en-IE" sz="4800" dirty="0">
                <a:hlinkClick r:id="rId4"/>
              </a:rPr>
              <a:t>Funding and Tenders Portal (applications, documents, partner search)</a:t>
            </a:r>
            <a:endParaRPr lang="en-IE" sz="4800" dirty="0"/>
          </a:p>
          <a:p>
            <a:r>
              <a:rPr lang="en-IE" sz="4800" dirty="0" err="1">
                <a:hlinkClick r:id="rId5"/>
              </a:rPr>
              <a:t>Euraxess</a:t>
            </a:r>
            <a:r>
              <a:rPr lang="en-IE" sz="4800" dirty="0">
                <a:hlinkClick r:id="rId5"/>
              </a:rPr>
              <a:t> (post/find PhD and postdoctoral vacancies, hosting offers, more information on careers)</a:t>
            </a:r>
            <a:endParaRPr lang="en-IE" sz="4800" dirty="0"/>
          </a:p>
          <a:p>
            <a:r>
              <a:rPr lang="en-IE" sz="4800" dirty="0">
                <a:hlinkClick r:id="rId6"/>
              </a:rPr>
              <a:t>List of MSCA National Contact Points</a:t>
            </a:r>
            <a:endParaRPr lang="en-IE" sz="4800" dirty="0"/>
          </a:p>
          <a:p>
            <a:r>
              <a:rPr lang="en-IE" sz="4800" dirty="0">
                <a:hlinkClick r:id="rId7"/>
              </a:rPr>
              <a:t>MCAA (Marie Curie Alumni association)</a:t>
            </a:r>
            <a:endParaRPr lang="en-US" sz="4800" dirty="0"/>
          </a:p>
          <a:p>
            <a:r>
              <a:rPr lang="en-US" sz="4800" dirty="0">
                <a:hlinkClick r:id="rId8"/>
              </a:rPr>
              <a:t>MSCA Guidelines on Inclusion of Researchers at Risk</a:t>
            </a:r>
            <a:endParaRPr lang="en-IE" sz="4800" dirty="0"/>
          </a:p>
          <a:p>
            <a:r>
              <a:rPr lang="en-IE" sz="4800" dirty="0">
                <a:hlinkClick r:id="rId9"/>
              </a:rPr>
              <a:t>MSCA Guidelines on Supervision</a:t>
            </a:r>
            <a:endParaRPr lang="en-IE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83934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EF32D0-0901-D90E-2CB8-F232148E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8800" b="1" dirty="0">
                <a:solidFill>
                  <a:srgbClr val="00206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en-US" sz="8800" b="1" dirty="0">
                <a:solidFill>
                  <a:srgbClr val="00206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Preparing to host</a:t>
            </a:r>
            <a:br>
              <a:rPr lang="el-GR" sz="60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br>
              <a:rPr lang="sv-SE" sz="60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br>
              <a:rPr lang="sv-SE" sz="60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en-US" sz="60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Malamati Tsapoutzoglou</a:t>
            </a:r>
            <a:br>
              <a:rPr lang="en-US" sz="60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en-US" sz="60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Inspireurope+, </a:t>
            </a:r>
            <a:r>
              <a:rPr lang="en-US" sz="6000" dirty="0" err="1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AUTh</a:t>
            </a:r>
            <a:r>
              <a:rPr lang="en-US" sz="60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&amp; SAR Greece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D58108-6972-D737-4952-D3A9C06A5A2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155842" y="8686081"/>
            <a:ext cx="10363208" cy="6135654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460363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584" y="324304"/>
            <a:ext cx="6331728" cy="22349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DF8F35-D0F0-E65F-B004-80106B6E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790" y="955393"/>
            <a:ext cx="21031200" cy="2651126"/>
          </a:xfrm>
        </p:spPr>
        <p:txBody>
          <a:bodyPr>
            <a:normAutofit fontScale="90000"/>
          </a:bodyPr>
          <a:lstStyle/>
          <a:p>
            <a:pPr algn="ctr"/>
            <a:br>
              <a:rPr lang="el-GR" sz="7200" dirty="0"/>
            </a:br>
            <a:br>
              <a:rPr lang="el-GR" sz="7200" dirty="0"/>
            </a:br>
            <a:r>
              <a:rPr lang="en-US" sz="7200" b="1" dirty="0">
                <a:solidFill>
                  <a:srgbClr val="002060"/>
                </a:solidFill>
              </a:rPr>
              <a:t>Preparing to host at risk scholars in a HEI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EE0FAE-1358-BD4C-803B-7632461E6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Usually a top-down approach (decision to host, funding)</a:t>
            </a:r>
            <a:b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i="1" dirty="0">
                <a:solidFill>
                  <a:srgbClr val="002060"/>
                </a:solidFill>
                <a:cs typeface="Arial" panose="020B0604020202020204" pitchFamily="34" charset="0"/>
              </a:rPr>
              <a:t>but down-top may bring immediate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No-one size fits all</a:t>
            </a:r>
          </a:p>
          <a:p>
            <a:pPr lvl="1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HEIs in different countries differ in employment regulations and funding opportunities</a:t>
            </a:r>
          </a:p>
          <a:p>
            <a:pPr lvl="1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Researchers at risk are not a homogeneous group</a:t>
            </a:r>
          </a:p>
          <a:p>
            <a:pPr lvl="2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(country of origin, current residence, legal status, family, etc. AND academic profile) </a:t>
            </a:r>
          </a:p>
          <a:p>
            <a:pPr marL="914400" lvl="1" indent="0">
              <a:buNone/>
            </a:pP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26" y="324304"/>
            <a:ext cx="3333244" cy="108886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4873" y="12128240"/>
            <a:ext cx="5706350" cy="12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64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584" y="324304"/>
            <a:ext cx="6331728" cy="22349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DF8F35-D0F0-E65F-B004-80106B6E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790" y="955393"/>
            <a:ext cx="21031200" cy="2651126"/>
          </a:xfrm>
        </p:spPr>
        <p:txBody>
          <a:bodyPr>
            <a:normAutofit fontScale="90000"/>
          </a:bodyPr>
          <a:lstStyle/>
          <a:p>
            <a:pPr algn="ctr"/>
            <a:br>
              <a:rPr lang="el-GR" sz="7200" dirty="0"/>
            </a:br>
            <a:br>
              <a:rPr lang="el-GR" sz="7200" dirty="0"/>
            </a:br>
            <a:r>
              <a:rPr lang="en-US" sz="7200" b="1" dirty="0">
                <a:solidFill>
                  <a:srgbClr val="002060"/>
                </a:solidFill>
              </a:rPr>
              <a:t>Preparing to host at risk scholars in a HEI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EE0FAE-1358-BD4C-803B-7632461E6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Key elements for successful preparation of hosting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Building support within the Institution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Good fit between the scholar and the host institution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Good planning in advance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Effective communication and collaboration of all parties involved</a:t>
            </a:r>
          </a:p>
          <a:p>
            <a:pPr marL="914400" lvl="1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2949" y="11963210"/>
            <a:ext cx="5706350" cy="120711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41" y="282741"/>
            <a:ext cx="3340898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98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584" y="324304"/>
            <a:ext cx="6331728" cy="22349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DF8F35-D0F0-E65F-B004-80106B6E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790" y="955393"/>
            <a:ext cx="21031200" cy="2651126"/>
          </a:xfrm>
        </p:spPr>
        <p:txBody>
          <a:bodyPr>
            <a:normAutofit/>
          </a:bodyPr>
          <a:lstStyle/>
          <a:p>
            <a:pPr algn="ctr"/>
            <a:br>
              <a:rPr lang="el-GR" sz="7200" dirty="0"/>
            </a:br>
            <a:r>
              <a:rPr lang="en-US" sz="7200" b="1" dirty="0">
                <a:solidFill>
                  <a:srgbClr val="002060"/>
                </a:solidFill>
              </a:rPr>
              <a:t>Preparing to host at risk scholars in a HEI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EE0FAE-1358-BD4C-803B-7632461E6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468" y="3606519"/>
            <a:ext cx="20787132" cy="874740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Building support within the Institution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Raise awareness (leadership, academic and administrative staff)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Get people involved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Secure financial support (full funding or subsidiary) or other types of support (e.g. housing in University facilities)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Good fit between the scholar and the host institution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Selection procedures (academic criteria)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Academic mentorship</a:t>
            </a:r>
          </a:p>
          <a:p>
            <a:pPr lvl="2"/>
            <a:r>
              <a:rPr lang="en-US" dirty="0"/>
              <a:t>Cooperation and guidance on the research and academic part </a:t>
            </a:r>
          </a:p>
          <a:p>
            <a:pPr lvl="2"/>
            <a:r>
              <a:rPr lang="en-US" dirty="0"/>
              <a:t>Inclusion in their Lab, Department and School</a:t>
            </a:r>
            <a:r>
              <a:rPr lang="el-GR" dirty="0"/>
              <a:t> </a:t>
            </a:r>
            <a:endParaRPr lang="en-US" dirty="0"/>
          </a:p>
          <a:p>
            <a:pPr lvl="2"/>
            <a:r>
              <a:rPr lang="en-US" dirty="0"/>
              <a:t>Academic networking</a:t>
            </a:r>
            <a:endParaRPr lang="el-GR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914400" lvl="1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" y="97259"/>
            <a:ext cx="3340898" cy="108518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0651" y="12353926"/>
            <a:ext cx="5706350" cy="12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90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584" y="324304"/>
            <a:ext cx="6331728" cy="22349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DF8F35-D0F0-E65F-B004-80106B6E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790" y="955393"/>
            <a:ext cx="21031200" cy="2651126"/>
          </a:xfrm>
        </p:spPr>
        <p:txBody>
          <a:bodyPr>
            <a:normAutofit fontScale="90000"/>
          </a:bodyPr>
          <a:lstStyle/>
          <a:p>
            <a:br>
              <a:rPr lang="el-GR" sz="7200" dirty="0"/>
            </a:br>
            <a:br>
              <a:rPr lang="el-GR" sz="7200" dirty="0"/>
            </a:br>
            <a:r>
              <a:rPr lang="en-US" sz="7200" dirty="0">
                <a:solidFill>
                  <a:srgbClr val="002060"/>
                </a:solidFill>
                <a:cs typeface="Arial" panose="020B0604020202020204" pitchFamily="34" charset="0"/>
              </a:rPr>
              <a:t>Good planning in advance</a:t>
            </a:r>
            <a:br>
              <a:rPr lang="en-US" sz="72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EE0FAE-1358-BD4C-803B-7632461E6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813084"/>
            <a:ext cx="21031200" cy="10620284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Provide the scholar with necessary information on legal, work and University-specific regulations), e.g. </a:t>
            </a:r>
            <a:r>
              <a:rPr lang="en-US" dirty="0" err="1">
                <a:solidFill>
                  <a:srgbClr val="002060"/>
                </a:solidFill>
                <a:cs typeface="Arial" panose="020B0604020202020204" pitchFamily="34" charset="0"/>
              </a:rPr>
              <a:t>AUTh’s</a:t>
            </a: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 Welcome Guide 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https://inspireurope.auth.gr/welcomeguide/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Appoint a contact person, e.g. from international office or Welcome center (at </a:t>
            </a:r>
            <a:r>
              <a:rPr lang="en-US" dirty="0" err="1">
                <a:solidFill>
                  <a:srgbClr val="002060"/>
                </a:solidFill>
                <a:cs typeface="Arial" panose="020B0604020202020204" pitchFamily="34" charset="0"/>
              </a:rPr>
              <a:t>AUTh</a:t>
            </a: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 SAR Greece members take up this role)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Regular communications with the scholar (before and after arrival)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To create a safety and trust environment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To assist in travel arrangements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To organize/coordinate welcome and orientation activities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To provide information AND practical support about: </a:t>
            </a:r>
          </a:p>
          <a:p>
            <a:pPr lvl="3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The University, its facilities and services </a:t>
            </a:r>
          </a:p>
          <a:p>
            <a:pPr lvl="3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Employment contract and payment</a:t>
            </a:r>
          </a:p>
          <a:p>
            <a:pPr lvl="3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Legal-administrative issues (work permit, social security and Tax Identification numbers, </a:t>
            </a:r>
            <a:r>
              <a:rPr lang="en-US" dirty="0" err="1">
                <a:solidFill>
                  <a:srgbClr val="002060"/>
                </a:solidFill>
                <a:cs typeface="Arial" panose="020B0604020202020204" pitchFamily="34" charset="0"/>
              </a:rPr>
              <a:t>etc</a:t>
            </a: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  <a:p>
            <a:pPr lvl="3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Communication with other public services</a:t>
            </a:r>
          </a:p>
          <a:p>
            <a:pPr lvl="3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Banking</a:t>
            </a:r>
          </a:p>
          <a:p>
            <a:pPr lvl="3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Housing</a:t>
            </a:r>
          </a:p>
          <a:p>
            <a:pPr lvl="3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Health Care Services</a:t>
            </a:r>
          </a:p>
          <a:p>
            <a:pPr lvl="3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Psychosocial support Services </a:t>
            </a:r>
          </a:p>
          <a:p>
            <a:pPr lvl="3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Schooling (if needed)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914400" lvl="1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19" y="97259"/>
            <a:ext cx="3340898" cy="108518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3939" y="12157051"/>
            <a:ext cx="5706350" cy="12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39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584" y="324304"/>
            <a:ext cx="6331728" cy="22349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DF8F35-D0F0-E65F-B004-80106B6E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790" y="955393"/>
            <a:ext cx="21031200" cy="2651126"/>
          </a:xfrm>
        </p:spPr>
        <p:txBody>
          <a:bodyPr>
            <a:normAutofit fontScale="90000"/>
          </a:bodyPr>
          <a:lstStyle/>
          <a:p>
            <a:br>
              <a:rPr lang="el-GR" sz="7200" dirty="0"/>
            </a:br>
            <a:br>
              <a:rPr lang="el-GR" sz="7200" dirty="0"/>
            </a:br>
            <a:br>
              <a:rPr lang="en-US" sz="7200" dirty="0"/>
            </a:br>
            <a:br>
              <a:rPr lang="en-US" sz="7200" dirty="0"/>
            </a:br>
            <a:r>
              <a:rPr lang="en-US" sz="7200" dirty="0">
                <a:solidFill>
                  <a:srgbClr val="002060"/>
                </a:solidFill>
                <a:cs typeface="Arial" panose="020B0604020202020204" pitchFamily="34" charset="0"/>
              </a:rPr>
              <a:t>Communication and collaboration of all parties involved</a:t>
            </a:r>
            <a:br>
              <a:rPr lang="en-US" sz="7200" dirty="0">
                <a:solidFill>
                  <a:srgbClr val="002060"/>
                </a:solidFill>
                <a:cs typeface="Arial" panose="020B0604020202020204" pitchFamily="34" charset="0"/>
              </a:rPr>
            </a:br>
            <a:br>
              <a:rPr lang="en-US" sz="72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US" sz="72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EE0FAE-1358-BD4C-803B-7632461E6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813084"/>
            <a:ext cx="21031200" cy="10620284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914400" lvl="1" indent="0">
              <a:buNone/>
            </a:pP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 Necessary for planning supportive measures for a successful hosting</a:t>
            </a:r>
          </a:p>
          <a:p>
            <a:pPr marL="914400" lvl="1" indent="0">
              <a:buNone/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	The example of the Host Statement Document for MSCA4 Ukraine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cs typeface="Arial" panose="020B0604020202020204" pitchFamily="34" charset="0"/>
              </a:rPr>
              <a:t>AUTh</a:t>
            </a: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’ s host statement was prepared jointly by:</a:t>
            </a:r>
          </a:p>
          <a:p>
            <a:pPr lvl="3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International Relations Office</a:t>
            </a:r>
          </a:p>
          <a:p>
            <a:pPr lvl="3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Department of European Educational Programs</a:t>
            </a:r>
          </a:p>
          <a:p>
            <a:pPr lvl="3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Research Committee </a:t>
            </a:r>
          </a:p>
          <a:p>
            <a:pPr lvl="3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Career Office</a:t>
            </a:r>
          </a:p>
          <a:p>
            <a:pPr lvl="3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School of Modern Greek Language</a:t>
            </a:r>
          </a:p>
          <a:p>
            <a:pPr lvl="3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Centre for Psychological Support</a:t>
            </a:r>
          </a:p>
          <a:p>
            <a:pPr lvl="1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   </a:t>
            </a:r>
            <a:r>
              <a:rPr 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Includes different types of support according to the different needs of the two applicants, e.g.</a:t>
            </a:r>
          </a:p>
          <a:p>
            <a:pPr lvl="2"/>
            <a:r>
              <a:rPr lang="en-US" dirty="0"/>
              <a:t>Language </a:t>
            </a:r>
          </a:p>
          <a:p>
            <a:pPr lvl="2"/>
            <a:r>
              <a:rPr lang="en-US" dirty="0"/>
              <a:t>Psychological Counselling (dealing with trauma)</a:t>
            </a:r>
          </a:p>
          <a:p>
            <a:pPr lvl="2"/>
            <a:r>
              <a:rPr lang="en-US" dirty="0"/>
              <a:t>Professional counselling </a:t>
            </a:r>
          </a:p>
          <a:p>
            <a:pPr lvl="2"/>
            <a:r>
              <a:rPr lang="en-US" dirty="0"/>
              <a:t>Guidance on submitting research proposals</a:t>
            </a:r>
          </a:p>
          <a:p>
            <a:pPr lvl="2"/>
            <a:r>
              <a:rPr lang="en-US" dirty="0"/>
              <a:t>Training opportunities for academic development</a:t>
            </a:r>
          </a:p>
          <a:p>
            <a:pPr lvl="2"/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</a:rPr>
              <a:t>Social networking- inclusion in the community </a:t>
            </a:r>
            <a:r>
              <a:rPr lang="el-GR" sz="4000" dirty="0">
                <a:solidFill>
                  <a:srgbClr val="002060"/>
                </a:solidFill>
              </a:rPr>
              <a:t>(</a:t>
            </a:r>
            <a:r>
              <a:rPr lang="en-US" sz="4000" dirty="0">
                <a:solidFill>
                  <a:srgbClr val="002060"/>
                </a:solidFill>
              </a:rPr>
              <a:t>in collaboration with the Municipality 	services and NGOs working in related fields</a:t>
            </a:r>
            <a:r>
              <a:rPr lang="el-GR" sz="4000" dirty="0">
                <a:solidFill>
                  <a:srgbClr val="002060"/>
                </a:solidFill>
              </a:rPr>
              <a:t>)</a:t>
            </a:r>
            <a:endParaRPr lang="en-US" sz="40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</a:rPr>
              <a:t>Planning for the family </a:t>
            </a:r>
            <a:endParaRPr lang="el-GR" sz="4000" dirty="0">
              <a:solidFill>
                <a:srgbClr val="002060"/>
              </a:solidFill>
            </a:endParaRPr>
          </a:p>
          <a:p>
            <a:pPr lvl="2"/>
            <a:endParaRPr lang="en-US" sz="3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914400" lvl="1" indent="0">
              <a:buNone/>
            </a:pP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47" y="205325"/>
            <a:ext cx="3340898" cy="108518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3443" y="12157051"/>
            <a:ext cx="5706350" cy="12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6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ullet points"/>
          <p:cNvSpPr txBox="1">
            <a:spLocks noGrp="1"/>
          </p:cNvSpPr>
          <p:nvPr>
            <p:ph type="body" sz="quarter" idx="1"/>
          </p:nvPr>
        </p:nvSpPr>
        <p:spPr>
          <a:xfrm>
            <a:off x="7104184" y="5284795"/>
            <a:ext cx="16469047" cy="72509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sz="5400" dirty="0"/>
              <a:t>Marija </a:t>
            </a:r>
            <a:r>
              <a:rPr lang="en-US" sz="5400" dirty="0" err="1">
                <a:effectLst/>
                <a:ea typeface="Calibri" panose="020F0502020204030204" pitchFamily="34" charset="0"/>
              </a:rPr>
              <a:t>Fedotovaite</a:t>
            </a:r>
            <a:r>
              <a:rPr lang="en-US" sz="5400" dirty="0">
                <a:effectLst/>
                <a:ea typeface="Calibri" panose="020F0502020204030204" pitchFamily="34" charset="0"/>
              </a:rPr>
              <a:t>, MSCA Unit, DG EAC </a:t>
            </a:r>
          </a:p>
          <a:p>
            <a:r>
              <a:rPr lang="sv-SE" sz="5400" dirty="0"/>
              <a:t>Malamati </a:t>
            </a:r>
            <a:r>
              <a:rPr lang="en-US" sz="5400" dirty="0">
                <a:effectLst/>
                <a:ea typeface="Calibri" panose="020F0502020204030204" pitchFamily="34" charset="0"/>
              </a:rPr>
              <a:t>Tsapoutzoglou, Aristotle University of Thessaloniki</a:t>
            </a:r>
            <a:endParaRPr lang="sv-SE" sz="5400" dirty="0"/>
          </a:p>
          <a:p>
            <a:r>
              <a:rPr lang="sv-SE" sz="5400" dirty="0" err="1"/>
              <a:t>Yudit</a:t>
            </a:r>
            <a:r>
              <a:rPr lang="sv-SE" sz="5400" dirty="0"/>
              <a:t> </a:t>
            </a:r>
            <a:r>
              <a:rPr lang="sv-SE" sz="5400" dirty="0" err="1"/>
              <a:t>Namer</a:t>
            </a:r>
            <a:r>
              <a:rPr lang="sv-SE" sz="5400" dirty="0"/>
              <a:t>, University of </a:t>
            </a:r>
            <a:r>
              <a:rPr lang="sv-SE" sz="5400" dirty="0" err="1"/>
              <a:t>Twente</a:t>
            </a:r>
            <a:endParaRPr lang="sv-SE" sz="5400" dirty="0"/>
          </a:p>
          <a:p>
            <a:r>
              <a:rPr lang="sv-SE" sz="5400" dirty="0"/>
              <a:t>Sarina Rosenthal, </a:t>
            </a:r>
            <a:r>
              <a:rPr lang="sv-SE" sz="5400" dirty="0" err="1"/>
              <a:t>Scholars</a:t>
            </a:r>
            <a:r>
              <a:rPr lang="sv-SE" sz="5400" dirty="0"/>
              <a:t> at Risk</a:t>
            </a:r>
          </a:p>
          <a:p>
            <a:r>
              <a:rPr lang="sv-SE" sz="5400" dirty="0"/>
              <a:t>Karolina Catoni, University of Gothenburg</a:t>
            </a:r>
          </a:p>
          <a:p>
            <a:pPr algn="l" rtl="0" fontAlgn="base"/>
            <a:endParaRPr lang="fr-FR" sz="54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endParaRPr lang="en-IE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49442-464E-FD17-81DD-182A85774724}"/>
              </a:ext>
            </a:extLst>
          </p:cNvPr>
          <p:cNvSpPr txBox="1"/>
          <p:nvPr/>
        </p:nvSpPr>
        <p:spPr>
          <a:xfrm>
            <a:off x="7550130" y="3438144"/>
            <a:ext cx="11323437" cy="1846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/>
          <a:p>
            <a:pPr>
              <a:defRPr sz="7200" b="1">
                <a:solidFill>
                  <a:srgbClr val="3038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sv-SE" dirty="0"/>
              <a:t>SPEAKERS </a:t>
            </a:r>
            <a:endParaRPr dirty="0"/>
          </a:p>
          <a:p>
            <a:pPr>
              <a:defRPr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1025423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DA55E5-5746-0449-C8D9-E2E058CA3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55" y="2216763"/>
            <a:ext cx="21031203" cy="2651122"/>
          </a:xfrm>
        </p:spPr>
        <p:txBody>
          <a:bodyPr/>
          <a:lstStyle/>
          <a:p>
            <a:r>
              <a:rPr lang="sv-SE" dirty="0" err="1"/>
              <a:t>During</a:t>
            </a:r>
            <a:r>
              <a:rPr lang="sv-SE" dirty="0"/>
              <a:t> a </a:t>
            </a:r>
            <a:r>
              <a:rPr lang="sv-SE" dirty="0" err="1"/>
              <a:t>placement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611F54-720D-E967-4D5F-E70580CB9B7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851054" y="4686300"/>
            <a:ext cx="14871785" cy="7849435"/>
          </a:xfrm>
        </p:spPr>
        <p:txBody>
          <a:bodyPr>
            <a:normAutofit fontScale="85000" lnSpcReduction="20000"/>
          </a:bodyPr>
          <a:lstStyle/>
          <a:p>
            <a:r>
              <a:rPr lang="sv-SE" dirty="0" err="1"/>
              <a:t>Academic</a:t>
            </a:r>
            <a:r>
              <a:rPr lang="sv-SE" dirty="0"/>
              <a:t> mentor + administrative </a:t>
            </a:r>
            <a:r>
              <a:rPr lang="sv-SE" dirty="0" err="1"/>
              <a:t>contact</a:t>
            </a:r>
            <a:r>
              <a:rPr lang="sv-SE" dirty="0"/>
              <a:t> person.</a:t>
            </a:r>
          </a:p>
          <a:p>
            <a:r>
              <a:rPr lang="sv-SE" dirty="0" err="1"/>
              <a:t>Open</a:t>
            </a:r>
            <a:r>
              <a:rPr lang="sv-SE" dirty="0"/>
              <a:t> </a:t>
            </a:r>
            <a:r>
              <a:rPr lang="sv-SE" dirty="0" err="1"/>
              <a:t>discussion</a:t>
            </a:r>
            <a:r>
              <a:rPr lang="sv-SE" dirty="0"/>
              <a:t> on </a:t>
            </a:r>
            <a:r>
              <a:rPr lang="sv-SE" dirty="0" err="1"/>
              <a:t>expectations</a:t>
            </a:r>
            <a:r>
              <a:rPr lang="sv-SE" dirty="0"/>
              <a:t> and </a:t>
            </a:r>
            <a:r>
              <a:rPr lang="sv-SE" dirty="0" err="1"/>
              <a:t>goals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scholar</a:t>
            </a:r>
            <a:r>
              <a:rPr lang="sv-SE" dirty="0"/>
              <a:t>. </a:t>
            </a:r>
            <a:r>
              <a:rPr lang="sv-SE" dirty="0" err="1"/>
              <a:t>What</a:t>
            </a:r>
            <a:r>
              <a:rPr lang="sv-SE" dirty="0"/>
              <a:t> is </a:t>
            </a:r>
            <a:r>
              <a:rPr lang="sv-SE" dirty="0" err="1"/>
              <a:t>realistic</a:t>
            </a:r>
            <a:r>
              <a:rPr lang="sv-SE" dirty="0"/>
              <a:t> and not?</a:t>
            </a:r>
          </a:p>
          <a:p>
            <a:pPr lvl="2"/>
            <a:r>
              <a:rPr lang="sv-SE" dirty="0" err="1"/>
              <a:t>Put</a:t>
            </a:r>
            <a:r>
              <a:rPr lang="sv-SE" dirty="0"/>
              <a:t> </a:t>
            </a:r>
            <a:r>
              <a:rPr lang="sv-SE" dirty="0" err="1"/>
              <a:t>together</a:t>
            </a:r>
            <a:r>
              <a:rPr lang="sv-SE" dirty="0"/>
              <a:t> a plan for the </a:t>
            </a:r>
            <a:r>
              <a:rPr lang="sv-SE" dirty="0" err="1"/>
              <a:t>placement</a:t>
            </a:r>
            <a:r>
              <a:rPr lang="sv-SE" dirty="0"/>
              <a:t>.</a:t>
            </a:r>
          </a:p>
          <a:p>
            <a:pPr lvl="2"/>
            <a:r>
              <a:rPr lang="sv-SE" dirty="0" err="1"/>
              <a:t>Adapt</a:t>
            </a:r>
            <a:r>
              <a:rPr lang="sv-SE" dirty="0"/>
              <a:t> the </a:t>
            </a:r>
            <a:r>
              <a:rPr lang="sv-SE" dirty="0" err="1"/>
              <a:t>career</a:t>
            </a:r>
            <a:r>
              <a:rPr lang="sv-SE" dirty="0"/>
              <a:t> </a:t>
            </a:r>
            <a:r>
              <a:rPr lang="sv-SE" dirty="0" err="1"/>
              <a:t>path</a:t>
            </a:r>
            <a:r>
              <a:rPr lang="sv-SE" dirty="0"/>
              <a:t> to the </a:t>
            </a:r>
            <a:r>
              <a:rPr lang="sv-SE" dirty="0" err="1"/>
              <a:t>goals</a:t>
            </a:r>
            <a:endParaRPr lang="sv-SE" dirty="0"/>
          </a:p>
          <a:p>
            <a:pPr lvl="2"/>
            <a:r>
              <a:rPr lang="sv-SE" dirty="0" err="1"/>
              <a:t>Professional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: </a:t>
            </a:r>
            <a:r>
              <a:rPr lang="sv-SE" dirty="0" err="1"/>
              <a:t>trainings</a:t>
            </a:r>
            <a:r>
              <a:rPr lang="sv-SE" dirty="0"/>
              <a:t>, </a:t>
            </a:r>
            <a:r>
              <a:rPr lang="sv-SE" dirty="0" err="1"/>
              <a:t>courses</a:t>
            </a:r>
            <a:r>
              <a:rPr lang="sv-SE" dirty="0"/>
              <a:t>, </a:t>
            </a:r>
            <a:r>
              <a:rPr lang="sv-SE" dirty="0" err="1"/>
              <a:t>seminars</a:t>
            </a:r>
            <a:r>
              <a:rPr lang="sv-SE" dirty="0"/>
              <a:t>, </a:t>
            </a:r>
            <a:r>
              <a:rPr lang="sv-SE" dirty="0" err="1"/>
              <a:t>networking</a:t>
            </a:r>
            <a:r>
              <a:rPr lang="sv-SE" dirty="0"/>
              <a:t>, </a:t>
            </a:r>
            <a:r>
              <a:rPr lang="sv-SE" dirty="0" err="1"/>
              <a:t>peer</a:t>
            </a:r>
            <a:r>
              <a:rPr lang="sv-SE" dirty="0"/>
              <a:t>-to-</a:t>
            </a:r>
            <a:r>
              <a:rPr lang="sv-SE" dirty="0" err="1"/>
              <a:t>peer</a:t>
            </a:r>
            <a:r>
              <a:rPr lang="sv-SE" dirty="0"/>
              <a:t> </a:t>
            </a:r>
            <a:r>
              <a:rPr lang="sv-SE" dirty="0" err="1"/>
              <a:t>learning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Knowledge</a:t>
            </a:r>
            <a:r>
              <a:rPr lang="sv-SE" dirty="0"/>
              <a:t> in </a:t>
            </a:r>
            <a:r>
              <a:rPr lang="sv-SE" dirty="0" err="1"/>
              <a:t>European</a:t>
            </a:r>
            <a:r>
              <a:rPr lang="sv-SE" dirty="0"/>
              <a:t> and national research </a:t>
            </a:r>
            <a:r>
              <a:rPr lang="sv-SE" dirty="0" err="1"/>
              <a:t>structures</a:t>
            </a:r>
            <a:r>
              <a:rPr lang="sv-SE" dirty="0"/>
              <a:t>, calls etc.</a:t>
            </a:r>
          </a:p>
          <a:p>
            <a:r>
              <a:rPr lang="sv-SE" dirty="0" err="1"/>
              <a:t>Publication</a:t>
            </a:r>
            <a:r>
              <a:rPr lang="sv-SE" dirty="0"/>
              <a:t> </a:t>
            </a:r>
            <a:r>
              <a:rPr lang="sv-SE" dirty="0" err="1"/>
              <a:t>strategies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766372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8695FD-49D5-AC70-90C5-412972A9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618" y="2703856"/>
            <a:ext cx="21031203" cy="1646577"/>
          </a:xfrm>
        </p:spPr>
        <p:txBody>
          <a:bodyPr/>
          <a:lstStyle/>
          <a:p>
            <a:r>
              <a:rPr lang="sv-SE" dirty="0" err="1"/>
              <a:t>Transitioning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5471B-B117-3F83-2192-CAE79FED206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086600" y="4686300"/>
            <a:ext cx="14014938" cy="7849435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Start the </a:t>
            </a:r>
            <a:r>
              <a:rPr lang="sv-SE" dirty="0" err="1"/>
              <a:t>discussion</a:t>
            </a:r>
            <a:r>
              <a:rPr lang="sv-SE" dirty="0"/>
              <a:t> </a:t>
            </a:r>
            <a:r>
              <a:rPr lang="sv-SE" dirty="0" err="1"/>
              <a:t>early</a:t>
            </a:r>
            <a:r>
              <a:rPr lang="sv-SE" dirty="0"/>
              <a:t> on.</a:t>
            </a:r>
          </a:p>
          <a:p>
            <a:r>
              <a:rPr lang="sv-SE" dirty="0" err="1"/>
              <a:t>Involve</a:t>
            </a:r>
            <a:r>
              <a:rPr lang="sv-SE" dirty="0"/>
              <a:t> </a:t>
            </a:r>
            <a:r>
              <a:rPr lang="sv-SE" dirty="0" err="1"/>
              <a:t>academic</a:t>
            </a:r>
            <a:r>
              <a:rPr lang="sv-SE" dirty="0"/>
              <a:t> mentors, SAR, </a:t>
            </a:r>
            <a:r>
              <a:rPr lang="sv-SE" dirty="0" err="1"/>
              <a:t>your</a:t>
            </a:r>
            <a:r>
              <a:rPr lang="sv-SE" dirty="0"/>
              <a:t> national/ regional </a:t>
            </a:r>
            <a:r>
              <a:rPr lang="sv-SE" dirty="0" err="1"/>
              <a:t>network</a:t>
            </a:r>
            <a:r>
              <a:rPr lang="sv-SE" dirty="0"/>
              <a:t>.</a:t>
            </a:r>
          </a:p>
          <a:p>
            <a:r>
              <a:rPr lang="sv-SE" dirty="0"/>
              <a:t>If the </a:t>
            </a:r>
            <a:r>
              <a:rPr lang="sv-SE" dirty="0" err="1"/>
              <a:t>goal</a:t>
            </a:r>
            <a:r>
              <a:rPr lang="sv-SE" dirty="0"/>
              <a:t> is to </a:t>
            </a:r>
            <a:r>
              <a:rPr lang="sv-SE" dirty="0" err="1"/>
              <a:t>continue</a:t>
            </a:r>
            <a:r>
              <a:rPr lang="sv-SE" dirty="0"/>
              <a:t> in </a:t>
            </a:r>
            <a:r>
              <a:rPr lang="sv-SE" dirty="0" err="1"/>
              <a:t>academia</a:t>
            </a:r>
            <a:r>
              <a:rPr lang="sv-SE" dirty="0"/>
              <a:t>:</a:t>
            </a:r>
          </a:p>
          <a:p>
            <a:pPr lvl="2"/>
            <a:r>
              <a:rPr lang="sv-SE" dirty="0" err="1"/>
              <a:t>Publicly</a:t>
            </a:r>
            <a:r>
              <a:rPr lang="sv-SE" dirty="0"/>
              <a:t> </a:t>
            </a:r>
            <a:r>
              <a:rPr lang="sv-SE" dirty="0" err="1"/>
              <a:t>announced</a:t>
            </a:r>
            <a:r>
              <a:rPr lang="sv-SE" dirty="0"/>
              <a:t> positions</a:t>
            </a:r>
          </a:p>
          <a:p>
            <a:pPr lvl="2"/>
            <a:r>
              <a:rPr lang="sv-SE" dirty="0"/>
              <a:t>MSCA</a:t>
            </a:r>
          </a:p>
          <a:p>
            <a:pPr lvl="2"/>
            <a:r>
              <a:rPr lang="sv-SE" dirty="0"/>
              <a:t>National or </a:t>
            </a:r>
            <a:r>
              <a:rPr lang="sv-SE" dirty="0" err="1"/>
              <a:t>European</a:t>
            </a:r>
            <a:r>
              <a:rPr lang="sv-SE" dirty="0"/>
              <a:t> research </a:t>
            </a:r>
            <a:r>
              <a:rPr lang="sv-SE" dirty="0" err="1"/>
              <a:t>funding</a:t>
            </a:r>
            <a:endParaRPr lang="sv-SE" dirty="0"/>
          </a:p>
          <a:p>
            <a:pPr lvl="2"/>
            <a:r>
              <a:rPr lang="sv-SE" dirty="0"/>
              <a:t>A second SAR </a:t>
            </a:r>
            <a:r>
              <a:rPr lang="sv-SE" dirty="0" err="1"/>
              <a:t>placement</a:t>
            </a:r>
            <a:r>
              <a:rPr lang="sv-SE" dirty="0"/>
              <a:t> </a:t>
            </a:r>
            <a:r>
              <a:rPr lang="sv-SE" dirty="0" err="1"/>
              <a:t>possible</a:t>
            </a:r>
            <a:r>
              <a:rPr lang="sv-SE" dirty="0"/>
              <a:t>? </a:t>
            </a:r>
          </a:p>
          <a:p>
            <a:r>
              <a:rPr lang="sv-SE" dirty="0"/>
              <a:t>Industry/ civil </a:t>
            </a:r>
            <a:r>
              <a:rPr lang="sv-SE" dirty="0" err="1"/>
              <a:t>society</a:t>
            </a:r>
            <a:r>
              <a:rPr lang="sv-SE" dirty="0"/>
              <a:t> as </a:t>
            </a:r>
            <a:r>
              <a:rPr lang="sv-SE" dirty="0" err="1"/>
              <a:t>employers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239413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BEFDC7-26AE-7E3D-76F4-9A7EB3F9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277" y="3336902"/>
            <a:ext cx="20664375" cy="1692297"/>
          </a:xfrm>
        </p:spPr>
        <p:txBody>
          <a:bodyPr/>
          <a:lstStyle/>
          <a:p>
            <a:r>
              <a:rPr lang="sv-SE" dirty="0" err="1"/>
              <a:t>Yudit</a:t>
            </a:r>
            <a:r>
              <a:rPr lang="sv-SE" dirty="0"/>
              <a:t> </a:t>
            </a:r>
            <a:r>
              <a:rPr lang="sv-SE" dirty="0" err="1"/>
              <a:t>Namer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CBAF3D-1445-74C9-4F2E-D51AF0696AB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University of </a:t>
            </a:r>
            <a:r>
              <a:rPr lang="sv-SE" dirty="0" err="1"/>
              <a:t>Twente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349052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75993B-9D5B-D27B-588F-B2CA647A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Sarina Rosenthal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C78FD5-A1A4-FCD6-B9BB-FF1A360FE13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Scholars</a:t>
            </a:r>
            <a:r>
              <a:rPr lang="sv-SE" dirty="0"/>
              <a:t> at Risk</a:t>
            </a:r>
          </a:p>
        </p:txBody>
      </p:sp>
    </p:spTree>
    <p:extLst>
      <p:ext uri="{BB962C8B-B14F-4D97-AF65-F5344CB8AC3E}">
        <p14:creationId xmlns:p14="http://schemas.microsoft.com/office/powerpoint/2010/main" val="118340314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8F0BC6-F92F-202F-DA66-98FB5062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449" y="3336903"/>
            <a:ext cx="21031203" cy="1340605"/>
          </a:xfrm>
        </p:spPr>
        <p:txBody>
          <a:bodyPr>
            <a:normAutofit fontScale="90000"/>
          </a:bodyPr>
          <a:lstStyle/>
          <a:p>
            <a:r>
              <a:rPr lang="sv-SE" dirty="0"/>
              <a:t>Resources and </a:t>
            </a:r>
            <a:r>
              <a:rPr lang="sv-SE" dirty="0" err="1"/>
              <a:t>further</a:t>
            </a:r>
            <a:r>
              <a:rPr lang="sv-SE" dirty="0"/>
              <a:t> </a:t>
            </a:r>
            <a:r>
              <a:rPr lang="sv-SE" dirty="0" err="1"/>
              <a:t>reading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BD0939-294F-869F-E79F-9DEEBB2B006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822831" y="4958862"/>
            <a:ext cx="15333784" cy="75768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313835"/>
                </a:solidFill>
                <a:latin typeface="+mj-lt"/>
              </a:rPr>
              <a:t>Publications and Guides on Hosting Researchers at Risk</a:t>
            </a:r>
            <a:endParaRPr lang="en-US" sz="6000" dirty="0">
              <a:solidFill>
                <a:srgbClr val="313835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6000" dirty="0">
                <a:solidFill>
                  <a:srgbClr val="313835"/>
                </a:solidFill>
                <a:latin typeface="+mj-lt"/>
                <a:hlinkClick r:id="rId2"/>
              </a:rPr>
              <a:t>Scholars at Risk How to Host Handbook</a:t>
            </a:r>
            <a:endParaRPr lang="en-US" sz="6000" dirty="0">
              <a:solidFill>
                <a:srgbClr val="313835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6000" dirty="0">
                <a:solidFill>
                  <a:srgbClr val="313835"/>
                </a:solidFill>
                <a:latin typeface="+mj-lt"/>
              </a:rPr>
              <a:t> </a:t>
            </a:r>
            <a:r>
              <a:rPr lang="en-US" sz="6000" dirty="0">
                <a:solidFill>
                  <a:srgbClr val="313835"/>
                </a:solidFill>
                <a:latin typeface="+mj-lt"/>
                <a:hlinkClick r:id="rId3"/>
              </a:rPr>
              <a:t>Welcoming at risk scholars to campus</a:t>
            </a:r>
            <a:r>
              <a:rPr lang="en-US" sz="6000" dirty="0">
                <a:solidFill>
                  <a:srgbClr val="313835"/>
                </a:solidFill>
                <a:latin typeface="+mj-lt"/>
              </a:rPr>
              <a:t> (EAIE)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313835"/>
                </a:solidFill>
                <a:latin typeface="+mj-lt"/>
              </a:rPr>
              <a:t> </a:t>
            </a:r>
            <a:r>
              <a:rPr lang="en-US" sz="6000" dirty="0">
                <a:solidFill>
                  <a:srgbClr val="313835"/>
                </a:solidFill>
                <a:latin typeface="+mj-lt"/>
                <a:hlinkClick r:id="rId4"/>
              </a:rPr>
              <a:t>How to Host Training Curriculum</a:t>
            </a:r>
            <a:r>
              <a:rPr lang="en-US" sz="6000" dirty="0">
                <a:solidFill>
                  <a:srgbClr val="313835"/>
                </a:solidFill>
                <a:latin typeface="+mj-lt"/>
              </a:rPr>
              <a:t> (developed by the Academic Refuge Project)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313835"/>
                </a:solidFill>
                <a:latin typeface="+mj-lt"/>
              </a:rPr>
              <a:t> </a:t>
            </a:r>
            <a:r>
              <a:rPr lang="en-US" sz="6000" dirty="0">
                <a:solidFill>
                  <a:srgbClr val="313835"/>
                </a:solidFill>
                <a:latin typeface="+mj-lt"/>
                <a:hlinkClick r:id="rId5"/>
              </a:rPr>
              <a:t>Council for At-Risk Academics (CARA) Handbook for mentors and mentees</a:t>
            </a:r>
            <a:endParaRPr lang="en-US" sz="6000" dirty="0">
              <a:solidFill>
                <a:srgbClr val="313835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6000" dirty="0">
                <a:solidFill>
                  <a:srgbClr val="313835"/>
                </a:solidFill>
                <a:latin typeface="+mj-lt"/>
              </a:rPr>
              <a:t> </a:t>
            </a:r>
            <a:r>
              <a:rPr lang="en-US" sz="6000" dirty="0">
                <a:solidFill>
                  <a:srgbClr val="313835"/>
                </a:solidFill>
                <a:latin typeface="+mj-lt"/>
                <a:hlinkClick r:id="rId6"/>
              </a:rPr>
              <a:t>PAUSE’s Welcome Handbook for Host Institutions</a:t>
            </a:r>
            <a:endParaRPr lang="en-US" sz="6000" dirty="0">
              <a:solidFill>
                <a:srgbClr val="313835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6000" dirty="0">
                <a:solidFill>
                  <a:srgbClr val="313835"/>
                </a:solidFill>
                <a:latin typeface="+mj-lt"/>
                <a:hlinkClick r:id="rId7"/>
              </a:rPr>
              <a:t>Report on Workshop on Mentoring Researchers at Risk</a:t>
            </a:r>
            <a:endParaRPr lang="en-US" sz="6000" dirty="0">
              <a:solidFill>
                <a:srgbClr val="313835"/>
              </a:solidFill>
              <a:latin typeface="+mj-lt"/>
            </a:endParaRPr>
          </a:p>
          <a:p>
            <a:endParaRPr lang="en-US" sz="4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800" dirty="0">
                <a:hlinkClick r:id="rId8"/>
              </a:rPr>
              <a:t>https://sareurope.eu/sar-resources/resources-for-hosting-or-employing-scholars-and-researchers-at-risk/</a:t>
            </a:r>
            <a:r>
              <a:rPr lang="en-US" sz="4800" dirty="0"/>
              <a:t> 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49551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ubtitle"/>
          <p:cNvSpPr txBox="1">
            <a:spLocks noGrp="1"/>
          </p:cNvSpPr>
          <p:nvPr>
            <p:ph type="body" sz="quarter" idx="1"/>
          </p:nvPr>
        </p:nvSpPr>
        <p:spPr>
          <a:xfrm>
            <a:off x="6152285" y="5627077"/>
            <a:ext cx="18288003" cy="4888526"/>
          </a:xfrm>
          <a:prstGeom prst="rect">
            <a:avLst/>
          </a:prstGeom>
        </p:spPr>
        <p:txBody>
          <a:bodyPr/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Visit</a:t>
            </a:r>
            <a:r>
              <a:rPr lang="en-US" sz="4800" dirty="0"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 </a:t>
            </a:r>
            <a:r>
              <a:rPr lang="en-US" sz="4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www.sareurope.eu/inspireurope/</a:t>
            </a:r>
            <a:endParaRPr lang="en-US" sz="4800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" panose="020F0502020204030203" pitchFamily="34" charset="0"/>
            </a:endParaRPr>
          </a:p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Email </a:t>
            </a:r>
            <a:r>
              <a:rPr lang="en-US" sz="4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inspireurope@mu.ie</a:t>
            </a:r>
            <a:endParaRPr lang="en-US" sz="4800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" panose="020F0502020204030203" pitchFamily="34" charset="0"/>
            </a:endParaRPr>
          </a:p>
          <a:p>
            <a:r>
              <a:rPr lang="en-US" sz="4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    @Inspire_MSCA</a:t>
            </a:r>
          </a:p>
          <a:p>
            <a:r>
              <a:rPr lang="en-US" sz="44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@Inspireurope</a:t>
            </a:r>
          </a:p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311B7D-9C54-1A39-2B6A-D693A1C72125}"/>
              </a:ext>
            </a:extLst>
          </p:cNvPr>
          <p:cNvSpPr txBox="1"/>
          <p:nvPr/>
        </p:nvSpPr>
        <p:spPr>
          <a:xfrm>
            <a:off x="7900416" y="3780692"/>
            <a:ext cx="14221030" cy="1846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/>
          <a:p>
            <a:pPr>
              <a:defRPr sz="7200" b="1">
                <a:solidFill>
                  <a:srgbClr val="3038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I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en-IE" dirty="0">
                <a:solidFill>
                  <a:schemeClr val="bg2">
                    <a:lumMod val="75000"/>
                  </a:schemeClr>
                </a:solidFill>
              </a:rPr>
              <a:t>CONNECT WITH US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dirty="0"/>
              <a:t>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7209FF4-0138-015F-0235-5299C72129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563" y="7473728"/>
            <a:ext cx="766780" cy="766780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CC9C6338-8C95-64BE-A3FC-48922703BA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514" y="8384748"/>
            <a:ext cx="778704" cy="6622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BBBADF-8084-EBE7-C87E-4BF088C7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449" y="3336903"/>
            <a:ext cx="21031203" cy="883405"/>
          </a:xfrm>
        </p:spPr>
        <p:txBody>
          <a:bodyPr>
            <a:normAutofit fontScale="90000"/>
          </a:bodyPr>
          <a:lstStyle/>
          <a:p>
            <a:r>
              <a:rPr lang="sv-SE" dirty="0"/>
              <a:t>Group </a:t>
            </a:r>
            <a:r>
              <a:rPr lang="sv-SE" dirty="0" err="1"/>
              <a:t>discussion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D2F38E8-477B-F32F-B952-F892B6E83D9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963508" y="4923692"/>
            <a:ext cx="15826154" cy="7612043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4800" i="0" dirty="0">
                <a:solidFill>
                  <a:srgbClr val="000000"/>
                </a:solidFill>
                <a:effectLst/>
              </a:rPr>
              <a:t>1. Which functions within HEIs are important to involve during hosting to make hosting successful? </a:t>
            </a:r>
          </a:p>
          <a:p>
            <a:pPr marL="0" indent="0" algn="l" rtl="0" fontAlgn="base">
              <a:buNone/>
            </a:pPr>
            <a:endParaRPr lang="en-US" sz="4800" i="0" dirty="0">
              <a:solidFill>
                <a:srgbClr val="000000"/>
              </a:solidFill>
              <a:effectLst/>
            </a:endParaRPr>
          </a:p>
          <a:p>
            <a:pPr marL="0" indent="0" algn="l" rtl="0" fontAlgn="base">
              <a:buNone/>
            </a:pPr>
            <a:r>
              <a:rPr lang="en-US" sz="4800" dirty="0"/>
              <a:t>2. </a:t>
            </a:r>
            <a:r>
              <a:rPr lang="en-US" sz="4800" i="0" dirty="0">
                <a:solidFill>
                  <a:srgbClr val="000000"/>
                </a:solidFill>
                <a:effectLst/>
              </a:rPr>
              <a:t>What kind of support is needed for a successful academic mentoring where the scholar is growing professionally during a placement? Either existing support or support you would have wishes for/ needed? </a:t>
            </a:r>
          </a:p>
          <a:p>
            <a:pPr marL="0" indent="0" algn="l" rtl="0" fontAlgn="base">
              <a:buNone/>
            </a:pPr>
            <a:br>
              <a:rPr lang="en-US" sz="4800" i="0" dirty="0">
                <a:solidFill>
                  <a:srgbClr val="000000"/>
                </a:solidFill>
                <a:effectLst/>
              </a:rPr>
            </a:br>
            <a:r>
              <a:rPr lang="en-US" sz="4800" i="0" dirty="0">
                <a:solidFill>
                  <a:srgbClr val="000000"/>
                </a:solidFill>
                <a:effectLst/>
              </a:rPr>
              <a:t>3. How can we secure lateral learning between countries?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3097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32873" y="8850631"/>
            <a:ext cx="9365674" cy="2762250"/>
          </a:xfrm>
        </p:spPr>
        <p:txBody>
          <a:bodyPr/>
          <a:lstStyle/>
          <a:p>
            <a:pPr algn="ctr"/>
            <a:r>
              <a:rPr lang="en-US" sz="7200" dirty="0"/>
              <a:t>EU-funded Opportunities and Inclusion of Researchers at Risk</a:t>
            </a:r>
            <a:br>
              <a:rPr lang="en-US" sz="7200" dirty="0"/>
            </a:br>
            <a:endParaRPr lang="fr-BE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2872" y="11234058"/>
            <a:ext cx="10113392" cy="1593272"/>
          </a:xfrm>
        </p:spPr>
        <p:txBody>
          <a:bodyPr>
            <a:normAutofit/>
          </a:bodyPr>
          <a:lstStyle/>
          <a:p>
            <a:pPr algn="ctr"/>
            <a:r>
              <a:rPr lang="fr-BE" dirty="0"/>
              <a:t>24 May 2023</a:t>
            </a:r>
          </a:p>
        </p:txBody>
      </p:sp>
    </p:spTree>
    <p:extLst>
      <p:ext uri="{BB962C8B-B14F-4D97-AF65-F5344CB8AC3E}">
        <p14:creationId xmlns:p14="http://schemas.microsoft.com/office/powerpoint/2010/main" val="353151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82880" tIns="91440" rIns="182880" bIns="91440" rtlCol="0" anchor="ctr">
            <a:normAutofit/>
          </a:bodyPr>
          <a:lstStyle/>
          <a:p>
            <a:r>
              <a:rPr lang="en-US" sz="6400" dirty="0"/>
              <a:t>EU support for researchers at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0545" y="6335855"/>
            <a:ext cx="3317402" cy="1845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0895" y="730250"/>
            <a:ext cx="3116706" cy="1856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63615" y="3255052"/>
            <a:ext cx="3620386" cy="2296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1790" y="3531177"/>
            <a:ext cx="3852512" cy="14992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1948" y="3255053"/>
            <a:ext cx="12192000" cy="85869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BE" sz="6400" dirty="0"/>
              <a:t>Information provision </a:t>
            </a:r>
          </a:p>
          <a:p>
            <a:pPr>
              <a:spcAft>
                <a:spcPts val="1200"/>
              </a:spcAft>
              <a:defRPr/>
            </a:pPr>
            <a:r>
              <a:rPr lang="fr-BE" sz="6400" dirty="0"/>
              <a:t>Coordination of national efforts </a:t>
            </a:r>
          </a:p>
          <a:p>
            <a:pPr>
              <a:spcAft>
                <a:spcPts val="1200"/>
              </a:spcAft>
              <a:defRPr/>
            </a:pPr>
            <a:r>
              <a:rPr lang="fr-BE" sz="6400" dirty="0"/>
              <a:t>Policy instruments</a:t>
            </a:r>
            <a:endParaRPr lang="en-US" sz="6400" dirty="0"/>
          </a:p>
          <a:p>
            <a:pPr>
              <a:spcAft>
                <a:spcPts val="1200"/>
              </a:spcAft>
              <a:defRPr/>
            </a:pPr>
            <a:r>
              <a:rPr lang="fr-BE" sz="6400" dirty="0" err="1"/>
              <a:t>Funding</a:t>
            </a:r>
            <a:r>
              <a:rPr lang="fr-BE" sz="6400" dirty="0"/>
              <a:t> instruments</a:t>
            </a:r>
          </a:p>
          <a:p>
            <a:pPr marL="1828800" lvl="1" indent="-914400">
              <a:buFont typeface="Arial" panose="020B0604020202020204" pitchFamily="34" charset="0"/>
              <a:buChar char="•"/>
              <a:defRPr/>
            </a:pPr>
            <a:r>
              <a:rPr lang="fr-BE" sz="6400" dirty="0">
                <a:solidFill>
                  <a:srgbClr val="8D216B"/>
                </a:solidFill>
              </a:rPr>
              <a:t>MSCA</a:t>
            </a:r>
          </a:p>
          <a:p>
            <a:pPr marL="1828800" lvl="1" indent="-914400">
              <a:buFont typeface="Arial" panose="020B0604020202020204" pitchFamily="34" charset="0"/>
              <a:buChar char="•"/>
              <a:defRPr/>
            </a:pPr>
            <a:r>
              <a:rPr lang="fr-BE" sz="6400" dirty="0">
                <a:solidFill>
                  <a:srgbClr val="8D216B"/>
                </a:solidFill>
              </a:rPr>
              <a:t>Erasmus+</a:t>
            </a:r>
          </a:p>
          <a:p>
            <a:pPr marL="1828800" lvl="1" indent="-914400">
              <a:buFont typeface="Arial" panose="020B0604020202020204" pitchFamily="34" charset="0"/>
              <a:buChar char="•"/>
              <a:defRPr/>
            </a:pPr>
            <a:r>
              <a:rPr lang="fr-BE" sz="6400" dirty="0">
                <a:solidFill>
                  <a:srgbClr val="8D216B"/>
                </a:solidFill>
              </a:rPr>
              <a:t>ERC</a:t>
            </a:r>
          </a:p>
          <a:p>
            <a:pPr marL="1828800" lvl="1" indent="-914400">
              <a:buFont typeface="Arial" panose="020B0604020202020204" pitchFamily="34" charset="0"/>
              <a:buChar char="•"/>
              <a:defRPr/>
            </a:pPr>
            <a:r>
              <a:rPr lang="fr-BE" sz="6400" dirty="0">
                <a:solidFill>
                  <a:srgbClr val="8D216B"/>
                </a:solidFill>
              </a:rPr>
              <a:t>MSCA4Ukraine…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8267" y="11617669"/>
            <a:ext cx="3273186" cy="15336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19547" t="37695" r="51048" b="36650"/>
          <a:stretch/>
        </p:blipFill>
        <p:spPr>
          <a:xfrm>
            <a:off x="20906206" y="8965559"/>
            <a:ext cx="2972136" cy="9831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54861" y="8181725"/>
            <a:ext cx="2933858" cy="29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7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04" y="1500405"/>
            <a:ext cx="21031200" cy="1929822"/>
          </a:xfr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lang="en-US" sz="6400" dirty="0"/>
              <a:t>Marie Skłodowska-Curie Actions (MSCA)</a:t>
            </a:r>
            <a:endParaRPr lang="fr-BE" sz="6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350" y="4304211"/>
            <a:ext cx="8922628" cy="3318362"/>
          </a:xfrm>
        </p:spPr>
        <p:txBody>
          <a:bodyPr>
            <a:noAutofit/>
          </a:bodyPr>
          <a:lstStyle/>
          <a:p>
            <a:pPr algn="just"/>
            <a:r>
              <a:rPr lang="en-US" sz="4000" b="1" dirty="0"/>
              <a:t>Flagship programme </a:t>
            </a:r>
            <a:r>
              <a:rPr lang="en-US" sz="4000" dirty="0"/>
              <a:t>for training &amp; mobility of researchers</a:t>
            </a:r>
          </a:p>
          <a:p>
            <a:pPr algn="just"/>
            <a:r>
              <a:rPr lang="en-US" sz="4000" dirty="0"/>
              <a:t>Part of </a:t>
            </a:r>
            <a:r>
              <a:rPr lang="en-US" sz="4000" b="1" dirty="0"/>
              <a:t>Horizon Europe </a:t>
            </a:r>
            <a:r>
              <a:rPr lang="en-US" sz="4000" dirty="0"/>
              <a:t>(€ 95.5 </a:t>
            </a:r>
            <a:r>
              <a:rPr lang="en-US" sz="4000" dirty="0" err="1"/>
              <a:t>bn</a:t>
            </a:r>
            <a:r>
              <a:rPr lang="en-US" sz="4000" dirty="0"/>
              <a:t>)</a:t>
            </a:r>
          </a:p>
          <a:p>
            <a:pPr algn="just"/>
            <a:r>
              <a:rPr lang="en-US" sz="4000" dirty="0"/>
              <a:t>Budget: </a:t>
            </a:r>
            <a:r>
              <a:rPr lang="en-US" sz="4000" b="1" dirty="0"/>
              <a:t>€ 6.6 billion </a:t>
            </a:r>
            <a:r>
              <a:rPr lang="en-US" sz="4000" dirty="0"/>
              <a:t>(2021-2027)</a:t>
            </a:r>
          </a:p>
          <a:p>
            <a:pPr algn="just"/>
            <a:r>
              <a:rPr lang="en-US" sz="4000" b="1" dirty="0"/>
              <a:t>Worldwide</a:t>
            </a:r>
            <a:r>
              <a:rPr lang="en-US" sz="4000" dirty="0"/>
              <a:t> geographic coverage</a:t>
            </a:r>
          </a:p>
          <a:p>
            <a:pPr algn="just"/>
            <a:r>
              <a:rPr lang="fr-BE" sz="4000" dirty="0"/>
              <a:t>Open to </a:t>
            </a:r>
            <a:r>
              <a:rPr lang="fr-BE" sz="4000" b="1" dirty="0" err="1"/>
              <a:t>any</a:t>
            </a:r>
            <a:r>
              <a:rPr lang="fr-BE" sz="4000" b="1" dirty="0"/>
              <a:t> </a:t>
            </a:r>
            <a:r>
              <a:rPr lang="fr-BE" sz="4000" b="1" dirty="0" err="1"/>
              <a:t>nationality</a:t>
            </a:r>
            <a:r>
              <a:rPr lang="fr-BE" sz="4000" b="1" dirty="0"/>
              <a:t>, </a:t>
            </a:r>
            <a:r>
              <a:rPr lang="fr-BE" sz="4000" dirty="0" err="1"/>
              <a:t>including</a:t>
            </a:r>
            <a:r>
              <a:rPr lang="fr-BE" sz="4000" dirty="0"/>
              <a:t> </a:t>
            </a:r>
            <a:r>
              <a:rPr lang="fr-BE" sz="4000" dirty="0" err="1"/>
              <a:t>researchers</a:t>
            </a:r>
            <a:r>
              <a:rPr lang="fr-BE" sz="4000" dirty="0"/>
              <a:t> at </a:t>
            </a:r>
            <a:r>
              <a:rPr lang="fr-BE" sz="4000" dirty="0" err="1"/>
              <a:t>risk</a:t>
            </a:r>
            <a:endParaRPr lang="en-US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902701" y="3912748"/>
            <a:ext cx="11731062" cy="6471116"/>
            <a:chOff x="2777358" y="1227954"/>
            <a:chExt cx="6637284" cy="3696982"/>
          </a:xfrm>
        </p:grpSpPr>
        <p:graphicFrame>
          <p:nvGraphicFramePr>
            <p:cNvPr id="5" name="Content Placeholder 4"/>
            <p:cNvGraphicFramePr>
              <a:graphicFrameLocks/>
            </p:cNvGraphicFramePr>
            <p:nvPr/>
          </p:nvGraphicFramePr>
          <p:xfrm>
            <a:off x="2777358" y="1227954"/>
            <a:ext cx="6637284" cy="36969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035" y="1395620"/>
              <a:ext cx="585077" cy="569526"/>
            </a:xfrm>
            <a:prstGeom prst="rect">
              <a:avLst/>
            </a:prstGeom>
            <a:solidFill>
              <a:srgbClr val="8D216B"/>
            </a:solidFill>
          </p:spPr>
        </p:pic>
        <p:pic>
          <p:nvPicPr>
            <p:cNvPr id="7" name="Picture 4" descr="C:\Users\ravetju\AppData\Local\Temp\1\earth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638" y="1390742"/>
              <a:ext cx="590470" cy="574775"/>
            </a:xfrm>
            <a:prstGeom prst="rect">
              <a:avLst/>
            </a:prstGeom>
            <a:solidFill>
              <a:srgbClr val="8D216B"/>
            </a:solidFill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035" y="3232421"/>
              <a:ext cx="715264" cy="763200"/>
            </a:xfrm>
            <a:prstGeom prst="rect">
              <a:avLst/>
            </a:prstGeom>
            <a:solidFill>
              <a:srgbClr val="8D216B"/>
            </a:solidFill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541" y="3169782"/>
              <a:ext cx="792665" cy="843934"/>
            </a:xfrm>
            <a:prstGeom prst="rect">
              <a:avLst/>
            </a:prstGeom>
            <a:solidFill>
              <a:srgbClr val="8D216B"/>
            </a:solidFill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576" y="3220315"/>
              <a:ext cx="763154" cy="742868"/>
            </a:xfrm>
            <a:prstGeom prst="rect">
              <a:avLst/>
            </a:prstGeom>
            <a:solidFill>
              <a:srgbClr val="8D216B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9360" y="1250424"/>
              <a:ext cx="847588" cy="825059"/>
            </a:xfrm>
            <a:prstGeom prst="rect">
              <a:avLst/>
            </a:prstGeom>
            <a:solidFill>
              <a:srgbClr val="8D216B"/>
            </a:solidFill>
          </p:spPr>
        </p:pic>
      </p:grpSp>
      <p:sp>
        <p:nvSpPr>
          <p:cNvPr id="4" name="Rectangle 3"/>
          <p:cNvSpPr/>
          <p:nvPr/>
        </p:nvSpPr>
        <p:spPr>
          <a:xfrm>
            <a:off x="2417737" y="10109774"/>
            <a:ext cx="1574093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/>
              <a:t>MSCA Work Programme, p.8: </a:t>
            </a:r>
          </a:p>
          <a:p>
            <a:pPr algn="just"/>
            <a:r>
              <a:rPr lang="en-US" sz="7200" i="1" dirty="0"/>
              <a:t>“MSCA projects are also encouraged to facilitate access by researchers at risk, through tailored support and career services, including job search assistance in the researcher’s new geographical area.” </a:t>
            </a:r>
          </a:p>
        </p:txBody>
      </p:sp>
    </p:spTree>
    <p:extLst>
      <p:ext uri="{BB962C8B-B14F-4D97-AF65-F5344CB8AC3E}">
        <p14:creationId xmlns:p14="http://schemas.microsoft.com/office/powerpoint/2010/main" val="255593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12649200" y="4246592"/>
            <a:ext cx="9704452" cy="8206820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en-US" sz="4000" dirty="0"/>
              <a:t>Who are researchers at risk?</a:t>
            </a:r>
          </a:p>
          <a:p>
            <a:pPr algn="just"/>
            <a:r>
              <a:rPr lang="en-US" sz="4000" dirty="0"/>
              <a:t>Why supporting researchers at risk is important?</a:t>
            </a:r>
          </a:p>
          <a:p>
            <a:pPr algn="just"/>
            <a:r>
              <a:rPr lang="en-US" sz="4000" dirty="0"/>
              <a:t>How you can support researchers at risk through some best practice examples and main recommendations</a:t>
            </a:r>
          </a:p>
          <a:p>
            <a:pPr algn="just"/>
            <a:r>
              <a:rPr lang="en-US" sz="4000" dirty="0"/>
              <a:t>Where to find more information</a:t>
            </a:r>
          </a:p>
          <a:p>
            <a:pPr algn="just"/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404" y="3575381"/>
            <a:ext cx="6558556" cy="92971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867916" y="9401602"/>
            <a:ext cx="1219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7200" dirty="0">
                <a:hlinkClick r:id="rId4"/>
              </a:rPr>
              <a:t>https://marie-sklodowska-curie-actions.ec.europa.eu/about-msca/guidelines-for-inclusion-of-researchers-at-risk</a:t>
            </a:r>
            <a:r>
              <a:rPr lang="en-US" sz="7200" dirty="0"/>
              <a:t>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76400" y="1522533"/>
            <a:ext cx="21031200" cy="1929822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D216B"/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</a:lstStyle>
          <a:p>
            <a:r>
              <a:rPr lang="fr-BE" sz="6400" dirty="0"/>
              <a:t>Guidelines on the Inclusion of </a:t>
            </a:r>
            <a:r>
              <a:rPr lang="fr-BE" sz="6400" dirty="0" err="1"/>
              <a:t>Researchers</a:t>
            </a:r>
            <a:r>
              <a:rPr lang="fr-BE" sz="6400" dirty="0"/>
              <a:t> at </a:t>
            </a:r>
            <a:r>
              <a:rPr lang="fr-BE" sz="6400" dirty="0" err="1"/>
              <a:t>Risk</a:t>
            </a:r>
            <a:endParaRPr lang="fr-BE" sz="6400" dirty="0"/>
          </a:p>
        </p:txBody>
      </p:sp>
    </p:spTree>
    <p:extLst>
      <p:ext uri="{BB962C8B-B14F-4D97-AF65-F5344CB8AC3E}">
        <p14:creationId xmlns:p14="http://schemas.microsoft.com/office/powerpoint/2010/main" val="174923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52095"/>
            <a:ext cx="21031200" cy="1929822"/>
          </a:xfr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lang="fr-BE" sz="6400" dirty="0" err="1"/>
              <a:t>Recommended</a:t>
            </a:r>
            <a:r>
              <a:rPr lang="fr-BE" sz="6400" dirty="0"/>
              <a:t> practices </a:t>
            </a:r>
            <a:endParaRPr lang="en-US" sz="6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381917"/>
            <a:ext cx="21031200" cy="9416762"/>
          </a:xfrm>
        </p:spPr>
        <p:txBody>
          <a:bodyPr>
            <a:normAutofit fontScale="85000" lnSpcReduction="20000"/>
          </a:bodyPr>
          <a:lstStyle/>
          <a:p>
            <a:r>
              <a:rPr lang="fr-BE" sz="4800" dirty="0" err="1"/>
              <a:t>Dissemination</a:t>
            </a:r>
            <a:endParaRPr lang="fr-BE" sz="4800" dirty="0"/>
          </a:p>
          <a:p>
            <a:pPr lvl="1"/>
            <a:r>
              <a:rPr lang="fr-BE" sz="4000" dirty="0"/>
              <a:t> </a:t>
            </a:r>
            <a:r>
              <a:rPr lang="fr-BE" sz="4000" dirty="0" err="1"/>
              <a:t>Communicate</a:t>
            </a:r>
            <a:r>
              <a:rPr lang="fr-BE" sz="4000" dirty="0"/>
              <a:t> open calls for </a:t>
            </a:r>
            <a:r>
              <a:rPr lang="fr-BE" sz="4000" dirty="0" err="1"/>
              <a:t>recruitment</a:t>
            </a:r>
            <a:r>
              <a:rPr lang="fr-BE" sz="4000" dirty="0"/>
              <a:t> (to Inspireurope or </a:t>
            </a:r>
            <a:r>
              <a:rPr lang="fr-BE" sz="4000" dirty="0" err="1"/>
              <a:t>Scholars</a:t>
            </a:r>
            <a:r>
              <a:rPr lang="fr-BE" sz="4000" dirty="0"/>
              <a:t> at </a:t>
            </a:r>
            <a:r>
              <a:rPr lang="fr-BE" sz="4000" dirty="0" err="1"/>
              <a:t>Risk</a:t>
            </a:r>
            <a:r>
              <a:rPr lang="fr-BE" sz="4000" dirty="0"/>
              <a:t> Europe)</a:t>
            </a:r>
          </a:p>
          <a:p>
            <a:pPr lvl="1"/>
            <a:r>
              <a:rPr lang="fr-BE" sz="4000" dirty="0"/>
              <a:t> Mention </a:t>
            </a:r>
            <a:r>
              <a:rPr lang="fr-BE" sz="4000" dirty="0" err="1"/>
              <a:t>researchers</a:t>
            </a:r>
            <a:r>
              <a:rPr lang="fr-BE" sz="4000" dirty="0"/>
              <a:t> at </a:t>
            </a:r>
            <a:r>
              <a:rPr lang="fr-BE" sz="4000" dirty="0" err="1"/>
              <a:t>risk</a:t>
            </a:r>
            <a:r>
              <a:rPr lang="fr-BE" sz="4000" dirty="0"/>
              <a:t> in </a:t>
            </a:r>
            <a:r>
              <a:rPr lang="fr-BE" sz="4000" dirty="0" err="1"/>
              <a:t>recruitment</a:t>
            </a:r>
            <a:r>
              <a:rPr lang="fr-BE" sz="4000" dirty="0"/>
              <a:t> calls (</a:t>
            </a:r>
            <a:r>
              <a:rPr lang="fr-BE" sz="4000" dirty="0" err="1"/>
              <a:t>e.g</a:t>
            </a:r>
            <a:r>
              <a:rPr lang="fr-BE" sz="4000" dirty="0"/>
              <a:t>. on </a:t>
            </a:r>
            <a:r>
              <a:rPr lang="fr-BE" sz="4000" dirty="0" err="1"/>
              <a:t>website</a:t>
            </a:r>
            <a:r>
              <a:rPr lang="fr-BE" sz="4000" dirty="0"/>
              <a:t> or social media)</a:t>
            </a:r>
          </a:p>
          <a:p>
            <a:pPr lvl="1"/>
            <a:endParaRPr lang="fr-BE" sz="4000" dirty="0"/>
          </a:p>
          <a:p>
            <a:r>
              <a:rPr lang="fr-BE" sz="4800" dirty="0"/>
              <a:t>Application, </a:t>
            </a:r>
            <a:r>
              <a:rPr lang="fr-BE" sz="4800" dirty="0" err="1"/>
              <a:t>selection</a:t>
            </a:r>
            <a:r>
              <a:rPr lang="fr-BE" sz="4800" dirty="0"/>
              <a:t> and </a:t>
            </a:r>
            <a:r>
              <a:rPr lang="fr-BE" sz="4800" dirty="0" err="1"/>
              <a:t>recruitment</a:t>
            </a:r>
            <a:endParaRPr lang="fr-BE" sz="4800" dirty="0"/>
          </a:p>
          <a:p>
            <a:pPr lvl="1"/>
            <a:r>
              <a:rPr lang="fr-BE" sz="4000" dirty="0"/>
              <a:t> </a:t>
            </a:r>
            <a:r>
              <a:rPr lang="fr-BE" sz="4000" dirty="0" err="1"/>
              <a:t>Dedicated</a:t>
            </a:r>
            <a:r>
              <a:rPr lang="fr-BE" sz="4000" dirty="0"/>
              <a:t> section/</a:t>
            </a:r>
            <a:r>
              <a:rPr lang="fr-BE" sz="4000" dirty="0" err="1"/>
              <a:t>webpage</a:t>
            </a:r>
            <a:r>
              <a:rPr lang="fr-BE" sz="4000" dirty="0"/>
              <a:t> </a:t>
            </a:r>
            <a:r>
              <a:rPr lang="fr-BE" sz="4000" dirty="0" err="1"/>
              <a:t>with</a:t>
            </a:r>
            <a:r>
              <a:rPr lang="fr-BE" sz="4000" dirty="0"/>
              <a:t> information for </a:t>
            </a:r>
            <a:r>
              <a:rPr lang="fr-BE" sz="4000" dirty="0" err="1"/>
              <a:t>researchers</a:t>
            </a:r>
            <a:r>
              <a:rPr lang="fr-BE" sz="4000" dirty="0"/>
              <a:t> at </a:t>
            </a:r>
            <a:r>
              <a:rPr lang="fr-BE" sz="4000" dirty="0" err="1"/>
              <a:t>risk</a:t>
            </a:r>
            <a:endParaRPr lang="fr-BE" sz="4000" dirty="0"/>
          </a:p>
          <a:p>
            <a:pPr lvl="1"/>
            <a:r>
              <a:rPr lang="fr-BE" sz="4000" dirty="0"/>
              <a:t> </a:t>
            </a:r>
            <a:r>
              <a:rPr lang="fr-BE" sz="4000" dirty="0" err="1"/>
              <a:t>Tailored</a:t>
            </a:r>
            <a:r>
              <a:rPr lang="fr-BE" sz="4000" dirty="0"/>
              <a:t> </a:t>
            </a:r>
            <a:r>
              <a:rPr lang="fr-BE" sz="4000" dirty="0" err="1"/>
              <a:t>advice</a:t>
            </a:r>
            <a:r>
              <a:rPr lang="fr-BE" sz="4000" dirty="0"/>
              <a:t> and guidance (</a:t>
            </a:r>
            <a:r>
              <a:rPr lang="fr-BE" sz="4000" dirty="0" err="1"/>
              <a:t>e.g</a:t>
            </a:r>
            <a:r>
              <a:rPr lang="fr-BE" sz="4000" dirty="0"/>
              <a:t>. </a:t>
            </a:r>
            <a:r>
              <a:rPr lang="fr-BE" sz="4000" dirty="0" err="1"/>
              <a:t>dedicated</a:t>
            </a:r>
            <a:r>
              <a:rPr lang="fr-BE" sz="4000" dirty="0"/>
              <a:t> contact point)</a:t>
            </a:r>
          </a:p>
          <a:p>
            <a:pPr lvl="1"/>
            <a:r>
              <a:rPr lang="en-US" sz="4000" dirty="0"/>
              <a:t> Take into consideration the specific situation of researchers at risk during the selection process (e.g. independent experts in selection committees / briefing of selection committee)</a:t>
            </a:r>
          </a:p>
          <a:p>
            <a:pPr lvl="1"/>
            <a:r>
              <a:rPr lang="fr-BE" sz="4000" dirty="0"/>
              <a:t> Be sensitive to </a:t>
            </a:r>
            <a:r>
              <a:rPr lang="fr-BE" sz="4000" dirty="0" err="1"/>
              <a:t>security</a:t>
            </a:r>
            <a:r>
              <a:rPr lang="fr-BE" sz="4000" dirty="0"/>
              <a:t> </a:t>
            </a:r>
            <a:r>
              <a:rPr lang="fr-BE" sz="4000" dirty="0" err="1"/>
              <a:t>concerns</a:t>
            </a:r>
            <a:r>
              <a:rPr lang="fr-BE" sz="4000" dirty="0"/>
              <a:t> (i.e. </a:t>
            </a:r>
            <a:r>
              <a:rPr lang="fr-BE" sz="4000" dirty="0" err="1"/>
              <a:t>protect</a:t>
            </a:r>
            <a:r>
              <a:rPr lang="fr-BE" sz="4000" dirty="0"/>
              <a:t> </a:t>
            </a:r>
            <a:r>
              <a:rPr lang="fr-BE" sz="4000" dirty="0" err="1"/>
              <a:t>researchers</a:t>
            </a:r>
            <a:r>
              <a:rPr lang="fr-BE" sz="4000" dirty="0"/>
              <a:t>’ </a:t>
            </a:r>
            <a:r>
              <a:rPr lang="fr-BE" sz="4000" dirty="0" err="1"/>
              <a:t>confidentiality</a:t>
            </a:r>
            <a:r>
              <a:rPr lang="fr-BE" sz="4000" dirty="0"/>
              <a:t>)</a:t>
            </a:r>
          </a:p>
          <a:p>
            <a:pPr lvl="1"/>
            <a:endParaRPr lang="fr-BE" sz="4000" dirty="0"/>
          </a:p>
          <a:p>
            <a:r>
              <a:rPr lang="fr-BE" sz="4800" dirty="0" err="1"/>
              <a:t>Pre-arrival</a:t>
            </a:r>
            <a:r>
              <a:rPr lang="fr-BE" sz="4800" dirty="0"/>
              <a:t> and post-</a:t>
            </a:r>
            <a:r>
              <a:rPr lang="fr-BE" sz="4800" dirty="0" err="1"/>
              <a:t>arrival</a:t>
            </a:r>
            <a:r>
              <a:rPr lang="fr-BE" sz="4800" dirty="0"/>
              <a:t> </a:t>
            </a:r>
            <a:r>
              <a:rPr lang="fr-BE" sz="4800" dirty="0" err="1"/>
              <a:t>measures</a:t>
            </a:r>
            <a:endParaRPr lang="fr-BE" sz="4800" dirty="0"/>
          </a:p>
          <a:p>
            <a:pPr lvl="1"/>
            <a:r>
              <a:rPr lang="en-US" sz="4000" dirty="0"/>
              <a:t> Consult existing resources &amp; </a:t>
            </a:r>
            <a:r>
              <a:rPr lang="en-US" sz="4000" dirty="0" err="1"/>
              <a:t>organisations</a:t>
            </a:r>
            <a:r>
              <a:rPr lang="en-US" sz="4000" dirty="0"/>
              <a:t> (e.g. Erasmus+ Academic Refuge project’s </a:t>
            </a:r>
            <a:r>
              <a:rPr lang="en-US" sz="4000" i="1" dirty="0"/>
              <a:t>How to Host Curriculum)</a:t>
            </a:r>
          </a:p>
          <a:p>
            <a:pPr lvl="1"/>
            <a:r>
              <a:rPr lang="en-US" sz="4000" dirty="0"/>
              <a:t> Designate academic/administrative mentors + provide training</a:t>
            </a:r>
          </a:p>
          <a:p>
            <a:pPr lvl="1"/>
            <a:r>
              <a:rPr lang="en-US" sz="4000" dirty="0"/>
              <a:t> Career development &amp; training opportunities (e.g. language courses / transferable skills)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9691" y="12353926"/>
            <a:ext cx="15981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D216B"/>
                </a:solidFill>
              </a:rPr>
              <a:t>*Recommendations to be implemented on a “best effort” basis (they are not part of contractual obligations)</a:t>
            </a:r>
          </a:p>
        </p:txBody>
      </p:sp>
    </p:spTree>
    <p:extLst>
      <p:ext uri="{BB962C8B-B14F-4D97-AF65-F5344CB8AC3E}">
        <p14:creationId xmlns:p14="http://schemas.microsoft.com/office/powerpoint/2010/main" val="3997727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2" y="1490423"/>
            <a:ext cx="21031200" cy="1929822"/>
          </a:xfr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lang="en-US" sz="6400" dirty="0"/>
              <a:t>MSCA Actions</a:t>
            </a:r>
            <a:endParaRPr lang="fr-BE" sz="6400" dirty="0"/>
          </a:p>
        </p:txBody>
      </p:sp>
      <p:graphicFrame>
        <p:nvGraphicFramePr>
          <p:cNvPr id="16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1676402" y="2455335"/>
          <a:ext cx="21602052" cy="9418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7253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8c8c013-7b38-4a23-b6cc-e8190f0af5ac">
      <Value>1</Value>
    </TaxCatchAll>
    <ffd98747c26642ec8caf6ec3431d5d08 xmlns="231fe8cf-ccc0-454c-9b48-ac3bf72b5807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International Centre</TermName>
          <TermId xmlns="http://schemas.microsoft.com/office/infopath/2007/PartnerControls">73b62559-9733-4a22-96d6-2a6321bb7731</TermId>
        </TermInfo>
      </Terms>
    </ffd98747c26642ec8caf6ec3431d5d08>
    <GU_EstablishedDate xmlns="4160d47a-ddaf-4f96-aa5a-ac84a930d3d1" xsi:nil="true"/>
    <GU_DocGrpId xmlns="ae9dd6ea-c2e4-4869-976b-8dbce2ea94e0" xsi:nil="true"/>
    <GU_ArchiveDocId xmlns="4160d47a-ddaf-4f96-aa5a-ac84a930d3d1" xsi:nil="true"/>
    <GU_ArchivedDate xmlns="4160d47a-ddaf-4f96-aa5a-ac84a930d3d1" xsi:nil="true"/>
    <GU_ArchiveDocVersionId xmlns="4160d47a-ddaf-4f96-aa5a-ac84a930d3d1" xsi:nil="true"/>
    <GU_ArchivedBy xmlns="88c8c013-7b38-4a23-b6cc-e8190f0af5ac">
      <UserInfo>
        <DisplayName/>
        <AccountId xsi:nil="true"/>
        <AccountType/>
      </UserInfo>
    </GU_ArchivedBy>
    <TaxKeywordTaxHTField xmlns="88c8c013-7b38-4a23-b6cc-e8190f0af5ac">
      <Terms xmlns="http://schemas.microsoft.com/office/infopath/2007/PartnerControls"/>
    </TaxKeywordTaxHTField>
    <GU_DocumentApproval xmlns="a94ff575-881d-444c-a15f-28f2022b7885">false</GU_DocumentApproval>
    <GU_AccessRight xmlns="4160d47a-ddaf-4f96-aa5a-ac84a930d3d1">0</GU_AccessRight>
    <GU_DocDescription xmlns="231fe8cf-ccc0-454c-9b48-ac3bf72b5807" xsi:nil="true"/>
    <GU_ArchiveDocGuid xmlns="4160d47a-ddaf-4f96-aa5a-ac84a930d3d1" xsi:nil="true"/>
    <GU_SiteGuid xmlns="ae9dd6ea-c2e4-4869-976b-8dbce2ea94e0" xsi:nil="true"/>
    <b96f7c442203436fbdf8d4ebf5de5e7a xmlns="4160d47a-ddaf-4f96-aa5a-ac84a930d3d1">
      <Terms xmlns="http://schemas.microsoft.com/office/infopath/2007/PartnerControls"/>
    </b96f7c442203436fbdf8d4ebf5de5e7a>
    <GU_DocumentApprover xmlns="88c8c013-7b38-4a23-b6cc-e8190f0af5ac">
      <UserInfo>
        <DisplayName/>
        <AccountId xsi:nil="true"/>
        <AccountType/>
      </UserInfo>
    </GU_DocumentApprover>
    <GU_DocumentApprovedDate xmlns="a94ff575-881d-444c-a15f-28f2022b7885" xsi:nil="true"/>
    <GU_DocumentApprovedBy xmlns="88c8c013-7b38-4a23-b6cc-e8190f0af5ac">
      <UserInfo>
        <DisplayName/>
        <AccountId xsi:nil="true"/>
        <AccountType/>
      </UserInfo>
    </GU_DocumentApprovedBy>
    <GU_SendToDiary xmlns="ae9dd6ea-c2e4-4869-976b-8dbce2ea94e0">false</GU_SendToDiary>
    <_dlc_DocId xmlns="88c8c013-7b38-4a23-b6cc-e8190f0af5ac">GU4077-147375342-27</_dlc_DocId>
    <GU_DocStatus xmlns="231fe8cf-ccc0-454c-9b48-ac3bf72b5807">Arbetsmaterial</GU_DocStatus>
    <_dlc_DocIdUrl xmlns="88c8c013-7b38-4a23-b6cc-e8190f0af5ac">
      <Url>https://gunet.sharepoint.com/sites/sy-grp-sar-sverige-sekretariat/_layouts/15/DocIdRedir.aspx?ID=GU4077-147375342-27</Url>
      <Description>GU4077-147375342-27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U Dokument Grp" ma:contentTypeID="0x010100C7C811754E204E47A665D3B7C5D98E1E0100DE4E844451D8344DBC30987AB183D0DB" ma:contentTypeVersion="7" ma:contentTypeDescription="" ma:contentTypeScope="" ma:versionID="d158a74afeb0d8f0d8291d212525f9f0">
  <xsd:schema xmlns:xsd="http://www.w3.org/2001/XMLSchema" xmlns:xs="http://www.w3.org/2001/XMLSchema" xmlns:p="http://schemas.microsoft.com/office/2006/metadata/properties" xmlns:ns2="88c8c013-7b38-4a23-b6cc-e8190f0af5ac" xmlns:ns3="231fe8cf-ccc0-454c-9b48-ac3bf72b5807" xmlns:ns4="ae9dd6ea-c2e4-4869-976b-8dbce2ea94e0" xmlns:ns5="4160d47a-ddaf-4f96-aa5a-ac84a930d3d1" xmlns:ns6="a94ff575-881d-444c-a15f-28f2022b7885" xmlns:ns7="177e2065-3e3c-4aca-9038-08a38f5ced7d" targetNamespace="http://schemas.microsoft.com/office/2006/metadata/properties" ma:root="true" ma:fieldsID="942d6c936e16c523cc93385f761e3120" ns2:_="" ns3:_="" ns4:_="" ns5:_="" ns6:_="" ns7:_="">
    <xsd:import namespace="88c8c013-7b38-4a23-b6cc-e8190f0af5ac"/>
    <xsd:import namespace="231fe8cf-ccc0-454c-9b48-ac3bf72b5807"/>
    <xsd:import namespace="ae9dd6ea-c2e4-4869-976b-8dbce2ea94e0"/>
    <xsd:import namespace="4160d47a-ddaf-4f96-aa5a-ac84a930d3d1"/>
    <xsd:import namespace="a94ff575-881d-444c-a15f-28f2022b7885"/>
    <xsd:import namespace="177e2065-3e3c-4aca-9038-08a38f5ced7d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GU_DocDescription" minOccurs="0"/>
                <xsd:element ref="ns3:GU_DocStatus" minOccurs="0"/>
                <xsd:element ref="ns3:ffd98747c26642ec8caf6ec3431d5d08" minOccurs="0"/>
                <xsd:element ref="ns2:_dlc_DocIdPersistId" minOccurs="0"/>
                <xsd:element ref="ns2:_dlc_DocId" minOccurs="0"/>
                <xsd:element ref="ns2:_dlc_DocIdUrl" minOccurs="0"/>
                <xsd:element ref="ns4:GU_DocGrpId" minOccurs="0"/>
                <xsd:element ref="ns5:GU_ArchivedDate" minOccurs="0"/>
                <xsd:element ref="ns2:GU_ArchivedBy" minOccurs="0"/>
                <xsd:element ref="ns5:GU_ArchiveDocId" minOccurs="0"/>
                <xsd:element ref="ns5:GU_ArchiveDocGuid" minOccurs="0"/>
                <xsd:element ref="ns5:GU_ArchiveDocVersionId" minOccurs="0"/>
                <xsd:element ref="ns4:GU_SiteGuid" minOccurs="0"/>
                <xsd:element ref="ns5:GU_ArchiveDocUrl" minOccurs="0"/>
                <xsd:element ref="ns2:GU_DocumentApprover" minOccurs="0"/>
                <xsd:element ref="ns2:GU_DocumentApprovedBy" minOccurs="0"/>
                <xsd:element ref="ns6:GU_DocumentApprovedDate" minOccurs="0"/>
                <xsd:element ref="ns6:GU_DocumentApproval" minOccurs="0"/>
                <xsd:element ref="ns6:GU_CommentsAuthor" minOccurs="0"/>
                <xsd:element ref="ns6:GU_DiaryNumber" minOccurs="0"/>
                <xsd:element ref="ns6:GU_DiaryDirectionType" minOccurs="0"/>
                <xsd:element ref="ns6:GU_DiaryDirectionOrg" minOccurs="0"/>
                <xsd:element ref="ns4:GU_SendToDiary" minOccurs="0"/>
                <xsd:element ref="ns5:GU_AccessRight" minOccurs="0"/>
                <xsd:element ref="ns5:b96f7c442203436fbdf8d4ebf5de5e7a" minOccurs="0"/>
                <xsd:element ref="ns5:GU_EstablishedDate" minOccurs="0"/>
                <xsd:element ref="ns7:MediaServiceMetadata" minOccurs="0"/>
                <xsd:element ref="ns7:MediaServiceFastMetadata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8c013-7b38-4a23-b6cc-e8190f0af5a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Företagsnyckelord" ma:fieldId="{23f27201-bee3-471e-b2e7-b64fd8b7ca38}" ma:taxonomyMulti="true" ma:sspId="85cde726-cec2-4dbf-bde0-2c3495ee07f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65ff5cd3-311e-4ceb-8abc-7981f184d0fe}" ma:internalName="TaxCatchAll" ma:showField="CatchAllData" ma:web="88c8c013-7b38-4a23-b6cc-e8190f0af5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5ff5cd3-311e-4ceb-8abc-7981f184d0fe}" ma:internalName="TaxCatchAllLabel" ma:readOnly="true" ma:showField="CatchAllDataLabel" ma:web="88c8c013-7b38-4a23-b6cc-e8190f0af5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PersistId" ma:index="16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_dlc_DocId" ma:index="17" nillable="true" ma:displayName="Dokument-ID-värde" ma:description="" ma:indexed="true" ma:internalName="_dlc_DocId" ma:readOnly="true">
      <xsd:simpleType>
        <xsd:restriction base="dms:Text"/>
      </xsd:simpleType>
    </xsd:element>
    <xsd:element name="_dlc_DocIdUrl" ma:index="18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U_ArchivedBy" ma:index="21" nillable="true" ma:displayName="Arkiverad av" ma:hidden="true" ma:list="UserInfo" ma:SharePointGroup="0" ma:internalName="GU_Archived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U_DocumentApprover" ma:index="27" nillable="true" ma:displayName="Dokumentgodkännare" ma:hidden="true" ma:list="UserInfo" ma:SharePointGroup="0" ma:internalName="GU_DocumentApprove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U_DocumentApprovedBy" ma:index="28" nillable="true" ma:displayName="Attest genomfört av" ma:hidden="true" ma:list="UserInfo" ma:SharePointGroup="0" ma:internalName="GU_DocumentApprov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Users" ma:index="4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fe8cf-ccc0-454c-9b48-ac3bf72b5807" elementFormDefault="qualified">
    <xsd:import namespace="http://schemas.microsoft.com/office/2006/documentManagement/types"/>
    <xsd:import namespace="http://schemas.microsoft.com/office/infopath/2007/PartnerControls"/>
    <xsd:element name="GU_DocDescription" ma:index="12" nillable="true" ma:displayName="Dokumentbeskrivning" ma:internalName="GU_DocDescription">
      <xsd:simpleType>
        <xsd:restriction base="dms:Note">
          <xsd:maxLength value="255"/>
        </xsd:restriction>
      </xsd:simpleType>
    </xsd:element>
    <xsd:element name="GU_DocStatus" ma:index="13" nillable="true" ma:displayName="Dokumentstatus" ma:default="Arbetsmaterial" ma:format="Dropdown" ma:internalName="GU_DocStatus" ma:readOnly="true">
      <xsd:simpleType>
        <xsd:restriction base="dms:Choice">
          <xsd:enumeration value="Arbetsmaterial"/>
          <xsd:enumeration value="Fastställande pågår"/>
          <xsd:enumeration value="Fastställd"/>
          <xsd:enumeration value="Väntar på attest"/>
          <xsd:enumeration value="Fel vid fastställande"/>
        </xsd:restriction>
      </xsd:simpleType>
    </xsd:element>
    <xsd:element name="ffd98747c26642ec8caf6ec3431d5d08" ma:index="14" nillable="true" ma:taxonomy="true" ma:internalName="ffd98747c26642ec8caf6ec3431d5d08" ma:taxonomyFieldName="GU_DocOrganisation" ma:displayName="Ansvarig enhet" ma:default="" ma:fieldId="{ffd98747-c266-42ec-8caf-6ec3431d5d08}" ma:sspId="85cde726-cec2-4dbf-bde0-2c3495ee07fa" ma:termSetId="938bbb0a-f50e-4d72-96c1-d7b7216eae1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dd6ea-c2e4-4869-976b-8dbce2ea94e0" elementFormDefault="qualified">
    <xsd:import namespace="http://schemas.microsoft.com/office/2006/documentManagement/types"/>
    <xsd:import namespace="http://schemas.microsoft.com/office/infopath/2007/PartnerControls"/>
    <xsd:element name="GU_DocGrpId" ma:index="19" nillable="true" ma:displayName="Grp-id" ma:internalName="GU_DocGrpId">
      <xsd:simpleType>
        <xsd:restriction base="dms:Text">
          <xsd:maxLength value="255"/>
        </xsd:restriction>
      </xsd:simpleType>
    </xsd:element>
    <xsd:element name="GU_SiteGuid" ma:index="25" nillable="true" ma:displayName="Site Guid" ma:hidden="true" ma:internalName="GU_SiteGuid" ma:readOnly="false">
      <xsd:simpleType>
        <xsd:restriction base="dms:Text">
          <xsd:maxLength value="255"/>
        </xsd:restriction>
      </xsd:simpleType>
    </xsd:element>
    <xsd:element name="GU_SendToDiary" ma:index="35" nillable="true" ma:displayName="Diarieförs" ma:default="0" ma:description="Anger om handlingen också ska skickas till diariet när den fastställs" ma:internalName="GU_SendToDiary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0d47a-ddaf-4f96-aa5a-ac84a930d3d1" elementFormDefault="qualified">
    <xsd:import namespace="http://schemas.microsoft.com/office/2006/documentManagement/types"/>
    <xsd:import namespace="http://schemas.microsoft.com/office/infopath/2007/PartnerControls"/>
    <xsd:element name="GU_ArchivedDate" ma:index="20" nillable="true" ma:displayName="Arkivdatum" ma:format="DateTime" ma:hidden="true" ma:internalName="GU_ArchivedDate" ma:readOnly="false">
      <xsd:simpleType>
        <xsd:restriction base="dms:DateTime"/>
      </xsd:simpleType>
    </xsd:element>
    <xsd:element name="GU_ArchiveDocId" ma:index="22" nillable="true" ma:displayName="ArkivDokument-ID" ma:hidden="true" ma:internalName="GU_ArchiveDocId" ma:readOnly="false">
      <xsd:simpleType>
        <xsd:restriction base="dms:Text">
          <xsd:maxLength value="255"/>
        </xsd:restriction>
      </xsd:simpleType>
    </xsd:element>
    <xsd:element name="GU_ArchiveDocGuid" ma:index="23" nillable="true" ma:displayName="ArkivDokument-GUID" ma:hidden="true" ma:internalName="GU_ArchiveDocGuid" ma:readOnly="false">
      <xsd:simpleType>
        <xsd:restriction base="dms:Text">
          <xsd:maxLength value="255"/>
        </xsd:restriction>
      </xsd:simpleType>
    </xsd:element>
    <xsd:element name="GU_ArchiveDocVersionId" ma:index="24" nillable="true" ma:displayName="ArkivDokument-VerID" ma:hidden="true" ma:internalName="GU_ArchiveDocVersionId" ma:readOnly="false">
      <xsd:simpleType>
        <xsd:restriction base="dms:Text">
          <xsd:maxLength value="255"/>
        </xsd:restriction>
      </xsd:simpleType>
    </xsd:element>
    <xsd:element name="GU_ArchiveDocUrl" ma:index="26" nillable="true" ma:displayName="Arkivlänk" ma:internalName="GU_ArchiveDocUrl" ma:readOnly="true">
      <xsd:simpleType>
        <xsd:restriction base="dms:Text">
          <xsd:maxLength value="255"/>
        </xsd:restriction>
      </xsd:simpleType>
    </xsd:element>
    <xsd:element name="GU_AccessRight" ma:index="37" nillable="true" ma:displayName="Åtkomsträtt" ma:default="0" ma:format="Dropdown" ma:hidden="true" ma:internalName="GU_AccessRight" ma:readOnly="false">
      <xsd:simpleType>
        <xsd:restriction base="dms:Choice">
          <xsd:enumeration value="0"/>
          <xsd:enumeration value="1"/>
          <xsd:enumeration value="2"/>
          <xsd:enumeration value="3"/>
          <xsd:enumeration value="4"/>
          <xsd:enumeration value="5"/>
        </xsd:restriction>
      </xsd:simpleType>
    </xsd:element>
    <xsd:element name="b96f7c442203436fbdf8d4ebf5de5e7a" ma:index="38" nillable="true" ma:taxonomy="true" ma:internalName="b96f7c442203436fbdf8d4ebf5de5e7a" ma:taxonomyFieldName="GU_RecordType" ma:displayName="Handlingstyp" ma:default="" ma:fieldId="{b96f7c44-2203-436f-bdf8-d4ebf5de5e7a}" ma:sspId="85cde726-cec2-4dbf-bde0-2c3495ee07fa" ma:termSetId="f64da07e-df9c-4500-a5ac-815ac12114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U_EstablishedDate" ma:index="40" nillable="true" ma:displayName="Fastställd datum" ma:format="DateTime" ma:hidden="true" ma:internalName="GU_Established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ff575-881d-444c-a15f-28f2022b7885" elementFormDefault="qualified">
    <xsd:import namespace="http://schemas.microsoft.com/office/2006/documentManagement/types"/>
    <xsd:import namespace="http://schemas.microsoft.com/office/infopath/2007/PartnerControls"/>
    <xsd:element name="GU_DocumentApprovedDate" ma:index="29" nillable="true" ma:displayName="Attest genomfört" ma:format="DateTime" ma:hidden="true" ma:internalName="GU_DocumentApprovedDate" ma:readOnly="false">
      <xsd:simpleType>
        <xsd:restriction base="dms:DateTime"/>
      </xsd:simpleType>
    </xsd:element>
    <xsd:element name="GU_DocumentApproval" ma:index="30" nillable="true" ma:displayName="Attest" ma:default="0" ma:hidden="true" ma:internalName="GU_DocumentApproval" ma:readOnly="false">
      <xsd:simpleType>
        <xsd:restriction base="dms:Boolean"/>
      </xsd:simpleType>
    </xsd:element>
    <xsd:element name="GU_CommentsAuthor" ma:index="31" nillable="true" ma:displayName="Attest kommentarer" ma:internalName="GU_CommentsAuthor" ma:readOnly="true">
      <xsd:simpleType>
        <xsd:restriction base="dms:Note"/>
      </xsd:simpleType>
    </xsd:element>
    <xsd:element name="GU_DiaryNumber" ma:index="32" nillable="true" ma:displayName="Diarienr" ma:description="Diarienr som kan användas vid fastställande" ma:internalName="GU_DiaryNumber" ma:readOnly="true">
      <xsd:simpleType>
        <xsd:restriction base="dms:Text">
          <xsd:maxLength value="255"/>
        </xsd:restriction>
      </xsd:simpleType>
    </xsd:element>
    <xsd:element name="GU_DiaryDirectionType" ma:index="33" nillable="true" ma:displayName="Riktning" ma:description="Avser riktning typ för handling som diarieförs" ma:internalName="GU_DiaryDirectionType" ma:readOnly="true">
      <xsd:simpleType>
        <xsd:restriction base="dms:Text">
          <xsd:maxLength value="255"/>
        </xsd:restriction>
      </xsd:simpleType>
    </xsd:element>
    <xsd:element name="GU_DiaryDirectionOrg" ma:index="34" nillable="true" ma:displayName="Riktning organisation" ma:description="Avser avsändare mottagare för handlingen (beroende på vald typ riktning)" ma:internalName="GU_DiaryDirectionOrg" ma:readOnly="tru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e2065-3e3c-4aca-9038-08a38f5ce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E578A8-4AC8-4DAB-9D86-5703645C08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75A179-6434-423A-9AAF-56C4331A25B5}">
  <ds:schemaRefs>
    <ds:schemaRef ds:uri="http://purl.org/dc/terms/"/>
    <ds:schemaRef ds:uri="http://purl.org/dc/elements/1.1/"/>
    <ds:schemaRef ds:uri="http://schemas.microsoft.com/office/2006/metadata/properties"/>
    <ds:schemaRef ds:uri="88c8c013-7b38-4a23-b6cc-e8190f0af5ac"/>
    <ds:schemaRef ds:uri="http://schemas.microsoft.com/office/infopath/2007/PartnerControls"/>
    <ds:schemaRef ds:uri="http://schemas.openxmlformats.org/package/2006/metadata/core-properties"/>
    <ds:schemaRef ds:uri="177e2065-3e3c-4aca-9038-08a38f5ced7d"/>
    <ds:schemaRef ds:uri="4160d47a-ddaf-4f96-aa5a-ac84a930d3d1"/>
    <ds:schemaRef ds:uri="a94ff575-881d-444c-a15f-28f2022b7885"/>
    <ds:schemaRef ds:uri="http://www.w3.org/XML/1998/namespace"/>
    <ds:schemaRef ds:uri="http://schemas.microsoft.com/office/2006/documentManagement/types"/>
    <ds:schemaRef ds:uri="ae9dd6ea-c2e4-4869-976b-8dbce2ea94e0"/>
    <ds:schemaRef ds:uri="231fe8cf-ccc0-454c-9b48-ac3bf72b580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78C445-AE53-4151-B782-7862EEB4F68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87B0736-6681-4AED-8530-960655239E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c8c013-7b38-4a23-b6cc-e8190f0af5ac"/>
    <ds:schemaRef ds:uri="231fe8cf-ccc0-454c-9b48-ac3bf72b5807"/>
    <ds:schemaRef ds:uri="ae9dd6ea-c2e4-4869-976b-8dbce2ea94e0"/>
    <ds:schemaRef ds:uri="4160d47a-ddaf-4f96-aa5a-ac84a930d3d1"/>
    <ds:schemaRef ds:uri="a94ff575-881d-444c-a15f-28f2022b7885"/>
    <ds:schemaRef ds:uri="177e2065-3e3c-4aca-9038-08a38f5ced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2321</Words>
  <Application>Microsoft Macintosh PowerPoint</Application>
  <PresentationFormat>Custom</PresentationFormat>
  <Paragraphs>366</Paragraphs>
  <Slides>36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EC Square Sans Pro</vt:lpstr>
      <vt:lpstr>EC Square Sans Pro Medium</vt:lpstr>
      <vt:lpstr>Helvetica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EU-funded Opportunities and Inclusion of Researchers at Risk </vt:lpstr>
      <vt:lpstr>EU support for researchers at risk</vt:lpstr>
      <vt:lpstr>Marie Skłodowska-Curie Actions (MSCA)</vt:lpstr>
      <vt:lpstr>PowerPoint Presentation</vt:lpstr>
      <vt:lpstr>Recommended practices </vt:lpstr>
      <vt:lpstr>MSCA Actions</vt:lpstr>
      <vt:lpstr>Mobility Rule (for PF, DN, COFUND)</vt:lpstr>
      <vt:lpstr>MSCA Postdoctoral Fellowships</vt:lpstr>
      <vt:lpstr>MSCA Doctoral Networks</vt:lpstr>
      <vt:lpstr>MSCA COFUND</vt:lpstr>
      <vt:lpstr>MSCA Staff Exchanges</vt:lpstr>
      <vt:lpstr>MSCA funding</vt:lpstr>
      <vt:lpstr>MSCA Call Calendar 2022</vt:lpstr>
      <vt:lpstr>For organisations</vt:lpstr>
      <vt:lpstr>For individuals</vt:lpstr>
      <vt:lpstr>Find offers</vt:lpstr>
      <vt:lpstr>PowerPoint Presentation</vt:lpstr>
      <vt:lpstr>PowerPoint Presentation</vt:lpstr>
      <vt:lpstr>Preparatory action for Researchers at Risk</vt:lpstr>
      <vt:lpstr>Key resources and guidance</vt:lpstr>
      <vt:lpstr> Preparing to host   Malamati Tsapoutzoglou Inspireurope+, AUTh &amp; SAR Greece</vt:lpstr>
      <vt:lpstr>  Preparing to host at risk scholars in a HEI</vt:lpstr>
      <vt:lpstr>  Preparing to host at risk scholars in a HEI</vt:lpstr>
      <vt:lpstr> Preparing to host at risk scholars in a HEI</vt:lpstr>
      <vt:lpstr>  Good planning in advance </vt:lpstr>
      <vt:lpstr>    Communication and collaboration of all parties involved  </vt:lpstr>
      <vt:lpstr>During a placement</vt:lpstr>
      <vt:lpstr>Transitioning</vt:lpstr>
      <vt:lpstr>Yudit Namer</vt:lpstr>
      <vt:lpstr>Sarina Rosenthal</vt:lpstr>
      <vt:lpstr>Resources and further reading</vt:lpstr>
      <vt:lpstr>PowerPoint Presentation</vt:lpstr>
      <vt:lpstr>Group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Inspireurope+</dc:title>
  <dc:creator>Sinead O'Gorman</dc:creator>
  <cp:lastModifiedBy>roja fazaeli</cp:lastModifiedBy>
  <cp:revision>12</cp:revision>
  <dcterms:modified xsi:type="dcterms:W3CDTF">2023-12-19T09:54:02Z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0x010100C7C811754E204E47A665D3B7C5D98E1E0100DE4E844451D8344DBC30987AB183D0DB</vt:lpwstr>
  </property>
  <property fmtid="{D5CDD505-2E9C-101B-9397-08002B2CF9AE}" pid="3" name="TaxKeyword">
    <vt:lpwstr/>
  </property>
  <property fmtid="{D5CDD505-2E9C-101B-9397-08002B2CF9AE}" pid="4" name="GU_DocOrganisation">
    <vt:lpwstr>1;#International Centre|73b62559-9733-4a22-96d6-2a6321bb7731</vt:lpwstr>
  </property>
  <property fmtid="{D5CDD505-2E9C-101B-9397-08002B2CF9AE}" pid="5" name="_dlc_DocIdItemGuid">
    <vt:lpwstr>c9c49fde-b7ba-42cc-a0b0-0a206b5bd9c2</vt:lpwstr>
  </property>
  <property fmtid="{D5CDD505-2E9C-101B-9397-08002B2CF9AE}" pid="6" name="GU_RecordType">
    <vt:lpwstr/>
  </property>
</Properties>
</file>