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8" r:id="rId6"/>
    <p:sldId id="279" r:id="rId7"/>
    <p:sldId id="259" r:id="rId8"/>
    <p:sldId id="452" r:id="rId9"/>
    <p:sldId id="284" r:id="rId10"/>
    <p:sldId id="465" r:id="rId11"/>
    <p:sldId id="463" r:id="rId12"/>
    <p:sldId id="462" r:id="rId13"/>
    <p:sldId id="456" r:id="rId14"/>
    <p:sldId id="455" r:id="rId15"/>
    <p:sldId id="457" r:id="rId16"/>
    <p:sldId id="295" r:id="rId17"/>
    <p:sldId id="450" r:id="rId18"/>
    <p:sldId id="449" r:id="rId19"/>
    <p:sldId id="460" r:id="rId20"/>
    <p:sldId id="461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A0058-88AB-103C-C51B-969F7778D698}" name="Hafeneger, Nina" initials="HN" userId="S::NH@avh.de::c5141c37-98a9-4ea2-90c8-bf279715e10c" providerId="AD"/>
  <p188:author id="{C0068864-DEC8-ED2D-8B6C-D2F2078780E9}" name="Dunkel, Thomas" initials="DT" userId="S::Thd@avh.de::bdc455c5-caca-452c-b8fa-da201accad55" providerId="AD"/>
  <p188:author id="{4F5E8AE0-5161-028C-BE08-68F73E3B5A86}" name="Fetzer, Friederike" initials="FF" userId="S::fetzer@kreativ-konzept.com::7e9f60e3-b662-4423-bd06-4ea0910b2b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72739" autoAdjust="0"/>
  </p:normalViewPr>
  <p:slideViewPr>
    <p:cSldViewPr snapToGrid="0">
      <p:cViewPr varScale="1">
        <p:scale>
          <a:sx n="83" d="100"/>
          <a:sy n="83" d="100"/>
        </p:scale>
        <p:origin x="209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70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FE59296-24C9-DCE7-10AF-403E667C6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2F59E1-1367-D653-595C-D95F6545C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6BBCD-1D07-4AEA-8172-CC6B5C81DD9B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263B4A-D98F-61EB-AB96-A12D280DC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4DBED2-2268-1AC1-F587-081DAF60FB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CC9F-1048-4FFE-A2C3-351EF1F16E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4777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E49B3-D354-0C44-9E8C-F3EDFB64010E}" type="datetimeFigureOut">
              <a:rPr lang="de-DE" smtClean="0"/>
              <a:t>21.12.2023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3333F-A465-3046-8431-FB04349D89B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3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3333F-A465-3046-8431-FB04349D89B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699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de-DE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800" b="0" i="0" u="none" strike="noStrike" baseline="0" dirty="0"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At-risk scholars in all academic disciplines, from all countries of origin outside EU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3333F-A465-3046-8431-FB04349D89B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91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3333F-A465-3046-8431-FB04349D89B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258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3333F-A465-3046-8431-FB04349D89B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51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70D444E-8222-ABBF-F00D-E2419BEC9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850166-1250-3006-ABF5-0770C87A16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9819" y="2303812"/>
            <a:ext cx="4115449" cy="169303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MASTERTITEL-FORMAT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6BD25B-0F53-407F-4DE4-BCF247483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819" y="4369572"/>
            <a:ext cx="4115449" cy="12949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latin typeface="IBM Plex Sans Light" panose="020B040305020300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720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7C12D-5ADE-892B-7DA5-B9AA17A50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2655" y="681037"/>
            <a:ext cx="4651144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5D22F0-7438-2451-389B-5CFA6913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654" y="2505694"/>
            <a:ext cx="4651145" cy="28619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A9D77B-4CB3-3D06-5DE3-3FD2262CF2F1}"/>
              </a:ext>
            </a:extLst>
          </p:cNvPr>
          <p:cNvSpPr/>
          <p:nvPr userDrawn="1"/>
        </p:nvSpPr>
        <p:spPr>
          <a:xfrm>
            <a:off x="2312600" y="3467563"/>
            <a:ext cx="439387" cy="4393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7FDD45-E268-8A4B-3F0B-7A67B12B6046}"/>
              </a:ext>
            </a:extLst>
          </p:cNvPr>
          <p:cNvSpPr/>
          <p:nvPr userDrawn="1"/>
        </p:nvSpPr>
        <p:spPr>
          <a:xfrm>
            <a:off x="5018602" y="5826801"/>
            <a:ext cx="201880" cy="201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EBCE94-3BB0-8793-F5FB-0E6F42BAB92A}"/>
              </a:ext>
            </a:extLst>
          </p:cNvPr>
          <p:cNvSpPr/>
          <p:nvPr userDrawn="1"/>
        </p:nvSpPr>
        <p:spPr>
          <a:xfrm>
            <a:off x="4073237" y="2613660"/>
            <a:ext cx="180852" cy="1808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183E65-5B87-8C07-386E-6B1357793FF7}"/>
              </a:ext>
            </a:extLst>
          </p:cNvPr>
          <p:cNvSpPr/>
          <p:nvPr userDrawn="1"/>
        </p:nvSpPr>
        <p:spPr>
          <a:xfrm>
            <a:off x="391886" y="2938541"/>
            <a:ext cx="308758" cy="3087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A406B0-D092-BCF9-3169-E17E48B8D497}"/>
              </a:ext>
            </a:extLst>
          </p:cNvPr>
          <p:cNvSpPr/>
          <p:nvPr userDrawn="1"/>
        </p:nvSpPr>
        <p:spPr>
          <a:xfrm>
            <a:off x="1829164" y="5472988"/>
            <a:ext cx="178130" cy="1781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45F35B87-44A0-0A45-FD91-312FCE090F82}"/>
              </a:ext>
            </a:extLst>
          </p:cNvPr>
          <p:cNvCxnSpPr>
            <a:cxnSpLocks/>
            <a:stCxn id="11" idx="2"/>
            <a:endCxn id="14" idx="6"/>
          </p:cNvCxnSpPr>
          <p:nvPr userDrawn="1"/>
        </p:nvCxnSpPr>
        <p:spPr>
          <a:xfrm flipH="1" flipV="1">
            <a:off x="700644" y="3092920"/>
            <a:ext cx="1611956" cy="594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3C2E6212-BA26-D61B-6686-ED0D187DCA75}"/>
              </a:ext>
            </a:extLst>
          </p:cNvPr>
          <p:cNvCxnSpPr>
            <a:cxnSpLocks/>
            <a:stCxn id="13" idx="3"/>
            <a:endCxn id="11" idx="7"/>
          </p:cNvCxnSpPr>
          <p:nvPr userDrawn="1"/>
        </p:nvCxnSpPr>
        <p:spPr>
          <a:xfrm flipH="1">
            <a:off x="2687640" y="2768027"/>
            <a:ext cx="1412082" cy="763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C3503FAA-7BDB-ED3D-62EE-022E170E91B7}"/>
              </a:ext>
            </a:extLst>
          </p:cNvPr>
          <p:cNvCxnSpPr>
            <a:cxnSpLocks/>
            <a:endCxn id="14" idx="7"/>
          </p:cNvCxnSpPr>
          <p:nvPr userDrawn="1"/>
        </p:nvCxnSpPr>
        <p:spPr>
          <a:xfrm flipH="1">
            <a:off x="655427" y="1243013"/>
            <a:ext cx="709029" cy="1740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7A02017C-01B2-3893-AEB7-BB37D60F2E1D}"/>
              </a:ext>
            </a:extLst>
          </p:cNvPr>
          <p:cNvCxnSpPr>
            <a:cxnSpLocks/>
            <a:endCxn id="11" idx="0"/>
          </p:cNvCxnSpPr>
          <p:nvPr userDrawn="1"/>
        </p:nvCxnSpPr>
        <p:spPr>
          <a:xfrm>
            <a:off x="1788880" y="1498903"/>
            <a:ext cx="743414" cy="1968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0E711974-FB1D-FC8C-4F7C-99B16A23B96B}"/>
              </a:ext>
            </a:extLst>
          </p:cNvPr>
          <p:cNvCxnSpPr>
            <a:cxnSpLocks/>
            <a:stCxn id="12" idx="1"/>
            <a:endCxn id="11" idx="5"/>
          </p:cNvCxnSpPr>
          <p:nvPr userDrawn="1"/>
        </p:nvCxnSpPr>
        <p:spPr>
          <a:xfrm flipH="1" flipV="1">
            <a:off x="2687640" y="3842603"/>
            <a:ext cx="2360527" cy="2013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4144DA21-072B-87CD-2B69-D0BC384A4A94}"/>
              </a:ext>
            </a:extLst>
          </p:cNvPr>
          <p:cNvCxnSpPr>
            <a:cxnSpLocks/>
            <a:stCxn id="11" idx="3"/>
            <a:endCxn id="15" idx="7"/>
          </p:cNvCxnSpPr>
          <p:nvPr userDrawn="1"/>
        </p:nvCxnSpPr>
        <p:spPr>
          <a:xfrm flipH="1">
            <a:off x="1981207" y="3842603"/>
            <a:ext cx="395740" cy="16564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8100604D-2876-50B0-089E-F125F26EEA58}"/>
              </a:ext>
            </a:extLst>
          </p:cNvPr>
          <p:cNvCxnSpPr>
            <a:cxnSpLocks/>
            <a:stCxn id="15" idx="3"/>
          </p:cNvCxnSpPr>
          <p:nvPr userDrawn="1"/>
        </p:nvCxnSpPr>
        <p:spPr>
          <a:xfrm flipH="1">
            <a:off x="0" y="5625031"/>
            <a:ext cx="1855251" cy="565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AC85E6C3-BF63-4746-E292-CCB0194B46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294" y="225792"/>
            <a:ext cx="4945894" cy="2329092"/>
          </a:xfrm>
          <a:prstGeom prst="rect">
            <a:avLst/>
          </a:prstGeom>
        </p:spPr>
      </p:pic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2C9D0367-6037-86F0-362C-8BBC016F5884}"/>
              </a:ext>
            </a:extLst>
          </p:cNvPr>
          <p:cNvCxnSpPr>
            <a:cxnSpLocks/>
            <a:stCxn id="14" idx="2"/>
          </p:cNvCxnSpPr>
          <p:nvPr userDrawn="1"/>
        </p:nvCxnSpPr>
        <p:spPr>
          <a:xfrm flipH="1">
            <a:off x="-8920" y="3092920"/>
            <a:ext cx="400806" cy="57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66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B95C2-683E-E21F-ED2C-9BB81CDD1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301222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616DB-2C3D-15F5-2F3D-457F0C79D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301223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62E856-1E80-0377-9D21-1C0691039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8453" y="6263375"/>
            <a:ext cx="527219" cy="5272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F728CB3-1FBE-429B-5E17-F0B9742B6823}"/>
              </a:ext>
            </a:extLst>
          </p:cNvPr>
          <p:cNvSpPr/>
          <p:nvPr userDrawn="1"/>
        </p:nvSpPr>
        <p:spPr>
          <a:xfrm>
            <a:off x="10872502" y="1923254"/>
            <a:ext cx="439387" cy="4393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5A3D06-F9C7-B981-FE36-B223078EA846}"/>
              </a:ext>
            </a:extLst>
          </p:cNvPr>
          <p:cNvSpPr/>
          <p:nvPr userDrawn="1"/>
        </p:nvSpPr>
        <p:spPr>
          <a:xfrm>
            <a:off x="11733468" y="2623594"/>
            <a:ext cx="201880" cy="201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315D71-DDD1-BBB8-0844-C4F2492C9952}"/>
              </a:ext>
            </a:extLst>
          </p:cNvPr>
          <p:cNvSpPr/>
          <p:nvPr userDrawn="1"/>
        </p:nvSpPr>
        <p:spPr>
          <a:xfrm>
            <a:off x="11131037" y="411897"/>
            <a:ext cx="180852" cy="1808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1AE4C1-0EC4-ECB4-A15F-B31DAD2C5522}"/>
              </a:ext>
            </a:extLst>
          </p:cNvPr>
          <p:cNvSpPr/>
          <p:nvPr userDrawn="1"/>
        </p:nvSpPr>
        <p:spPr>
          <a:xfrm>
            <a:off x="9701139" y="1258001"/>
            <a:ext cx="178130" cy="1781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452B3C6-4546-B3B3-D6BB-19B67123D204}"/>
              </a:ext>
            </a:extLst>
          </p:cNvPr>
          <p:cNvCxnSpPr>
            <a:cxnSpLocks/>
            <a:stCxn id="13" idx="4"/>
            <a:endCxn id="11" idx="0"/>
          </p:cNvCxnSpPr>
          <p:nvPr userDrawn="1"/>
        </p:nvCxnSpPr>
        <p:spPr>
          <a:xfrm flipH="1">
            <a:off x="11092196" y="592749"/>
            <a:ext cx="129267" cy="1330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97B2EBB-740A-46B5-E1E7-849589401C1A}"/>
              </a:ext>
            </a:extLst>
          </p:cNvPr>
          <p:cNvCxnSpPr>
            <a:cxnSpLocks/>
            <a:stCxn id="12" idx="1"/>
            <a:endCxn id="11" idx="5"/>
          </p:cNvCxnSpPr>
          <p:nvPr userDrawn="1"/>
        </p:nvCxnSpPr>
        <p:spPr>
          <a:xfrm flipH="1" flipV="1">
            <a:off x="11247542" y="2298294"/>
            <a:ext cx="515491" cy="354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2A13F09B-D6BD-3D92-B11A-8A8503BD664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859171" y="1400396"/>
            <a:ext cx="1011647" cy="667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60248CE4-B0E2-536B-BFAE-6E88D96CE514}"/>
              </a:ext>
            </a:extLst>
          </p:cNvPr>
          <p:cNvCxnSpPr>
            <a:cxnSpLocks/>
            <a:endCxn id="13" idx="7"/>
          </p:cNvCxnSpPr>
          <p:nvPr userDrawn="1"/>
        </p:nvCxnSpPr>
        <p:spPr>
          <a:xfrm flipH="1">
            <a:off x="11285404" y="238760"/>
            <a:ext cx="927674" cy="199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CA84A3E1-1949-80B5-C872-BA2CA45CA7C3}"/>
              </a:ext>
            </a:extLst>
          </p:cNvPr>
          <p:cNvCxnSpPr>
            <a:cxnSpLocks/>
            <a:endCxn id="12" idx="6"/>
          </p:cNvCxnSpPr>
          <p:nvPr userDrawn="1"/>
        </p:nvCxnSpPr>
        <p:spPr>
          <a:xfrm flipH="1">
            <a:off x="11935348" y="2623594"/>
            <a:ext cx="256652" cy="1009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B95C2-683E-E21F-ED2C-9BB81CDD1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268" y="365125"/>
            <a:ext cx="8848139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616DB-2C3D-15F5-2F3D-457F0C79D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6268" y="1825625"/>
            <a:ext cx="884814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62E856-1E80-0377-9D21-1C0691039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8453" y="6263375"/>
            <a:ext cx="527219" cy="5272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F728CB3-1FBE-429B-5E17-F0B9742B6823}"/>
              </a:ext>
            </a:extLst>
          </p:cNvPr>
          <p:cNvSpPr/>
          <p:nvPr userDrawn="1"/>
        </p:nvSpPr>
        <p:spPr>
          <a:xfrm>
            <a:off x="991327" y="1923254"/>
            <a:ext cx="439387" cy="4393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5A3D06-F9C7-B981-FE36-B223078EA846}"/>
              </a:ext>
            </a:extLst>
          </p:cNvPr>
          <p:cNvSpPr/>
          <p:nvPr userDrawn="1"/>
        </p:nvSpPr>
        <p:spPr>
          <a:xfrm>
            <a:off x="1852293" y="2623594"/>
            <a:ext cx="201880" cy="201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315D71-DDD1-BBB8-0844-C4F2492C9952}"/>
              </a:ext>
            </a:extLst>
          </p:cNvPr>
          <p:cNvSpPr/>
          <p:nvPr userDrawn="1"/>
        </p:nvSpPr>
        <p:spPr>
          <a:xfrm>
            <a:off x="1249862" y="411897"/>
            <a:ext cx="180852" cy="1808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1AE4C1-0EC4-ECB4-A15F-B31DAD2C5522}"/>
              </a:ext>
            </a:extLst>
          </p:cNvPr>
          <p:cNvSpPr/>
          <p:nvPr userDrawn="1"/>
        </p:nvSpPr>
        <p:spPr>
          <a:xfrm>
            <a:off x="357592" y="3250870"/>
            <a:ext cx="178130" cy="1781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E452B3C6-4546-B3B3-D6BB-19B67123D204}"/>
              </a:ext>
            </a:extLst>
          </p:cNvPr>
          <p:cNvCxnSpPr>
            <a:cxnSpLocks/>
            <a:stCxn id="13" idx="4"/>
            <a:endCxn id="11" idx="0"/>
          </p:cNvCxnSpPr>
          <p:nvPr userDrawn="1"/>
        </p:nvCxnSpPr>
        <p:spPr>
          <a:xfrm flipH="1">
            <a:off x="1211021" y="592749"/>
            <a:ext cx="129267" cy="13305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D97B2EBB-740A-46B5-E1E7-849589401C1A}"/>
              </a:ext>
            </a:extLst>
          </p:cNvPr>
          <p:cNvCxnSpPr>
            <a:cxnSpLocks/>
            <a:stCxn id="12" idx="1"/>
            <a:endCxn id="11" idx="5"/>
          </p:cNvCxnSpPr>
          <p:nvPr userDrawn="1"/>
        </p:nvCxnSpPr>
        <p:spPr>
          <a:xfrm flipH="1" flipV="1">
            <a:off x="1366367" y="2298294"/>
            <a:ext cx="515491" cy="354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2A13F09B-D6BD-3D92-B11A-8A8503BD664D}"/>
              </a:ext>
            </a:extLst>
          </p:cNvPr>
          <p:cNvCxnSpPr>
            <a:cxnSpLocks/>
            <a:stCxn id="11" idx="3"/>
            <a:endCxn id="15" idx="7"/>
          </p:cNvCxnSpPr>
          <p:nvPr userDrawn="1"/>
        </p:nvCxnSpPr>
        <p:spPr>
          <a:xfrm flipH="1">
            <a:off x="509635" y="2298294"/>
            <a:ext cx="546039" cy="978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60248CE4-B0E2-536B-BFAE-6E88D96CE514}"/>
              </a:ext>
            </a:extLst>
          </p:cNvPr>
          <p:cNvCxnSpPr>
            <a:cxnSpLocks/>
            <a:endCxn id="13" idx="1"/>
          </p:cNvCxnSpPr>
          <p:nvPr userDrawn="1"/>
        </p:nvCxnSpPr>
        <p:spPr>
          <a:xfrm>
            <a:off x="717630" y="0"/>
            <a:ext cx="558717" cy="438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CA84A3E1-1949-80B5-C872-BA2CA45CA7C3}"/>
              </a:ext>
            </a:extLst>
          </p:cNvPr>
          <p:cNvCxnSpPr>
            <a:cxnSpLocks/>
            <a:stCxn id="15" idx="6"/>
            <a:endCxn id="12" idx="3"/>
          </p:cNvCxnSpPr>
          <p:nvPr userDrawn="1"/>
        </p:nvCxnSpPr>
        <p:spPr>
          <a:xfrm flipV="1">
            <a:off x="535722" y="2795909"/>
            <a:ext cx="1346136" cy="544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E76021D8-C4A4-39D6-B41B-3FAA317E8810}"/>
              </a:ext>
            </a:extLst>
          </p:cNvPr>
          <p:cNvCxnSpPr>
            <a:cxnSpLocks/>
            <a:endCxn id="15" idx="2"/>
          </p:cNvCxnSpPr>
          <p:nvPr userDrawn="1"/>
        </p:nvCxnSpPr>
        <p:spPr>
          <a:xfrm>
            <a:off x="0" y="3276957"/>
            <a:ext cx="357592" cy="62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5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9E8E8AF8-F207-C008-1EB5-329575615E5F}"/>
              </a:ext>
            </a:extLst>
          </p:cNvPr>
          <p:cNvSpPr/>
          <p:nvPr userDrawn="1"/>
        </p:nvSpPr>
        <p:spPr>
          <a:xfrm>
            <a:off x="7295994" y="5549095"/>
            <a:ext cx="611706" cy="6117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A23B11-430F-B328-A77C-465B5A8F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A04EBDA-0331-1B44-C5B0-5BBDBC359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656D15-1AAA-2897-98A9-1A4FF40F3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6C19EB-2166-EE83-08CD-BFD894628894}"/>
              </a:ext>
            </a:extLst>
          </p:cNvPr>
          <p:cNvSpPr/>
          <p:nvPr userDrawn="1"/>
        </p:nvSpPr>
        <p:spPr>
          <a:xfrm>
            <a:off x="11046359" y="687674"/>
            <a:ext cx="611706" cy="6117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68603F-45B1-52A3-5CBE-0E1D2E1B7863}"/>
              </a:ext>
            </a:extLst>
          </p:cNvPr>
          <p:cNvSpPr/>
          <p:nvPr userDrawn="1"/>
        </p:nvSpPr>
        <p:spPr>
          <a:xfrm>
            <a:off x="11767110" y="1676619"/>
            <a:ext cx="201880" cy="201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112F0BD-B07F-E30F-4523-1B12FA6CFF50}"/>
              </a:ext>
            </a:extLst>
          </p:cNvPr>
          <p:cNvSpPr/>
          <p:nvPr userDrawn="1"/>
        </p:nvSpPr>
        <p:spPr>
          <a:xfrm>
            <a:off x="11808125" y="249137"/>
            <a:ext cx="180852" cy="1808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C43601A-14D0-5612-2CFF-8324347532F5}"/>
              </a:ext>
            </a:extLst>
          </p:cNvPr>
          <p:cNvCxnSpPr>
            <a:cxnSpLocks/>
            <a:stCxn id="13" idx="3"/>
            <a:endCxn id="11" idx="7"/>
          </p:cNvCxnSpPr>
          <p:nvPr userDrawn="1"/>
        </p:nvCxnSpPr>
        <p:spPr>
          <a:xfrm flipH="1">
            <a:off x="11568483" y="403504"/>
            <a:ext cx="266127" cy="373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77C6A169-D963-6C30-D5D1-BA76F303FA01}"/>
              </a:ext>
            </a:extLst>
          </p:cNvPr>
          <p:cNvCxnSpPr>
            <a:cxnSpLocks/>
            <a:stCxn id="12" idx="1"/>
            <a:endCxn id="11" idx="5"/>
          </p:cNvCxnSpPr>
          <p:nvPr userDrawn="1"/>
        </p:nvCxnSpPr>
        <p:spPr>
          <a:xfrm flipH="1" flipV="1">
            <a:off x="11568483" y="1209798"/>
            <a:ext cx="228192" cy="496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E5A01C9B-1EA6-C111-8E60-19902289A52E}"/>
              </a:ext>
            </a:extLst>
          </p:cNvPr>
          <p:cNvCxnSpPr>
            <a:cxnSpLocks/>
            <a:endCxn id="13" idx="1"/>
          </p:cNvCxnSpPr>
          <p:nvPr userDrawn="1"/>
        </p:nvCxnSpPr>
        <p:spPr>
          <a:xfrm>
            <a:off x="11568483" y="-30759"/>
            <a:ext cx="266127" cy="306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E9FD762F-D6D2-3702-677A-ADA85D38E66B}"/>
              </a:ext>
            </a:extLst>
          </p:cNvPr>
          <p:cNvSpPr/>
          <p:nvPr userDrawn="1"/>
        </p:nvSpPr>
        <p:spPr>
          <a:xfrm>
            <a:off x="11487457" y="2552698"/>
            <a:ext cx="129952" cy="1299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46">
            <a:extLst>
              <a:ext uri="{FF2B5EF4-FFF2-40B4-BE49-F238E27FC236}">
                <a16:creationId xmlns:a16="http://schemas.microsoft.com/office/drawing/2014/main" id="{9771D8C8-42D2-4F99-DD83-8802A83F0FD0}"/>
              </a:ext>
            </a:extLst>
          </p:cNvPr>
          <p:cNvCxnSpPr>
            <a:cxnSpLocks/>
            <a:stCxn id="46" idx="0"/>
            <a:endCxn id="12" idx="3"/>
          </p:cNvCxnSpPr>
          <p:nvPr userDrawn="1"/>
        </p:nvCxnSpPr>
        <p:spPr>
          <a:xfrm flipV="1">
            <a:off x="11552433" y="1848934"/>
            <a:ext cx="244242" cy="703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>
            <a:extLst>
              <a:ext uri="{FF2B5EF4-FFF2-40B4-BE49-F238E27FC236}">
                <a16:creationId xmlns:a16="http://schemas.microsoft.com/office/drawing/2014/main" id="{032998A4-FE90-DFF1-0924-7769416BCD62}"/>
              </a:ext>
            </a:extLst>
          </p:cNvPr>
          <p:cNvCxnSpPr>
            <a:cxnSpLocks/>
            <a:endCxn id="12" idx="5"/>
          </p:cNvCxnSpPr>
          <p:nvPr userDrawn="1"/>
        </p:nvCxnSpPr>
        <p:spPr>
          <a:xfrm flipH="1" flipV="1">
            <a:off x="11939425" y="1848934"/>
            <a:ext cx="228192" cy="943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704DFAC8-BA6A-449F-87DD-6C5EDB1C8BBA}"/>
              </a:ext>
            </a:extLst>
          </p:cNvPr>
          <p:cNvCxnSpPr>
            <a:cxnSpLocks/>
            <a:endCxn id="46" idx="3"/>
          </p:cNvCxnSpPr>
          <p:nvPr userDrawn="1"/>
        </p:nvCxnSpPr>
        <p:spPr>
          <a:xfrm flipV="1">
            <a:off x="11352212" y="2663619"/>
            <a:ext cx="154276" cy="172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885F08C1-56A5-9E3C-CB0B-FE4BA2A93AD0}"/>
              </a:ext>
            </a:extLst>
          </p:cNvPr>
          <p:cNvSpPr/>
          <p:nvPr userDrawn="1"/>
        </p:nvSpPr>
        <p:spPr>
          <a:xfrm>
            <a:off x="6771040" y="6396180"/>
            <a:ext cx="201880" cy="201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D3FEB09-93CA-BA90-E639-E5E939154C06}"/>
              </a:ext>
            </a:extLst>
          </p:cNvPr>
          <p:cNvSpPr/>
          <p:nvPr userDrawn="1"/>
        </p:nvSpPr>
        <p:spPr>
          <a:xfrm>
            <a:off x="8208871" y="6410970"/>
            <a:ext cx="201880" cy="201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4" name="Gerade Verbindung 63">
            <a:extLst>
              <a:ext uri="{FF2B5EF4-FFF2-40B4-BE49-F238E27FC236}">
                <a16:creationId xmlns:a16="http://schemas.microsoft.com/office/drawing/2014/main" id="{169F19B6-4E90-66D5-5CD2-2F8F0A1471B1}"/>
              </a:ext>
            </a:extLst>
          </p:cNvPr>
          <p:cNvCxnSpPr>
            <a:cxnSpLocks/>
            <a:stCxn id="62" idx="7"/>
            <a:endCxn id="59" idx="3"/>
          </p:cNvCxnSpPr>
          <p:nvPr userDrawn="1"/>
        </p:nvCxnSpPr>
        <p:spPr>
          <a:xfrm flipV="1">
            <a:off x="6943355" y="6071219"/>
            <a:ext cx="442221" cy="3545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>
            <a:extLst>
              <a:ext uri="{FF2B5EF4-FFF2-40B4-BE49-F238E27FC236}">
                <a16:creationId xmlns:a16="http://schemas.microsoft.com/office/drawing/2014/main" id="{1560F407-CF74-AC8F-B8BC-31D29A954840}"/>
              </a:ext>
            </a:extLst>
          </p:cNvPr>
          <p:cNvCxnSpPr>
            <a:cxnSpLocks/>
            <a:stCxn id="63" idx="1"/>
            <a:endCxn id="59" idx="5"/>
          </p:cNvCxnSpPr>
          <p:nvPr userDrawn="1"/>
        </p:nvCxnSpPr>
        <p:spPr>
          <a:xfrm flipH="1" flipV="1">
            <a:off x="7818118" y="6071219"/>
            <a:ext cx="420318" cy="369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859830C4-65ED-1370-0EE1-94EAD1D1C8B3}"/>
              </a:ext>
            </a:extLst>
          </p:cNvPr>
          <p:cNvCxnSpPr>
            <a:cxnSpLocks/>
            <a:endCxn id="63" idx="4"/>
          </p:cNvCxnSpPr>
          <p:nvPr userDrawn="1"/>
        </p:nvCxnSpPr>
        <p:spPr>
          <a:xfrm flipV="1">
            <a:off x="8309811" y="6612850"/>
            <a:ext cx="0" cy="283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7A75CFE2-34EB-801E-94D3-E6A2E57740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8453" y="6263375"/>
            <a:ext cx="527219" cy="52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9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FB95C2-683E-E21F-ED2C-9BB81CDD1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301222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616DB-2C3D-15F5-2F3D-457F0C79D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301223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D62E856-1E80-0377-9D21-1C06910391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18453" y="6263375"/>
            <a:ext cx="527219" cy="52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0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F2576F0-1CB6-3621-15F9-5CECF50C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F6CBD0-C87D-F953-CD0A-48CA754D3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FE93FD-48FF-C766-497E-5AE10FAB1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2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7" r:id="rId5"/>
    <p:sldLayoutId id="2147483659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BM Plex Sans Light" panose="020B04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areurope.eu/msca4ukraine/" TargetMode="External"/><Relationship Id="rId2" Type="http://schemas.openxmlformats.org/officeDocument/2006/relationships/hyperlink" Target="https://www.humboldt-foundation.de/en/apply/sponsorship-programmes/philipp-schwartz-initiativ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aad.de/en/study-and-research-in-germany/scholarships/hilde-domin-programm/" TargetMode="External"/><Relationship Id="rId5" Type="http://schemas.openxmlformats.org/officeDocument/2006/relationships/hyperlink" Target="https://sareurope.eu/inspireurope/inspireurope-resources/" TargetMode="External"/><Relationship Id="rId4" Type="http://schemas.openxmlformats.org/officeDocument/2006/relationships/hyperlink" Target="https://www.humboldt-foundation.de/en/apply/sponsorship-programmes/philipp-schwartz-initiative/sponsorship-opportunities-for-researchers-at-ris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chwartz-initiative@avh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hyperlink" Target="mailto:msca4ukraine@avh.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1129AE1-C2B6-DC5D-5285-16EBEEDFD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819" y="2303812"/>
            <a:ext cx="5083062" cy="1805942"/>
          </a:xfrm>
        </p:spPr>
        <p:txBody>
          <a:bodyPr>
            <a:normAutofit/>
          </a:bodyPr>
          <a:lstStyle/>
          <a:p>
            <a:r>
              <a:rPr lang="en-US" sz="2400" b="1" dirty="0"/>
              <a:t>Funding Opportunities for Researchers at Risk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000" b="1" dirty="0"/>
              <a:t>The Philipp Schwartz Initiative</a:t>
            </a:r>
            <a:endParaRPr lang="en-US" b="1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33BD9BF6-4756-CAD9-AC9E-60955D5F1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819" y="4369572"/>
            <a:ext cx="5753555" cy="1805942"/>
          </a:xfrm>
        </p:spPr>
        <p:txBody>
          <a:bodyPr>
            <a:normAutofit/>
          </a:bodyPr>
          <a:lstStyle/>
          <a:p>
            <a:endParaRPr lang="de-DE" b="1" dirty="0"/>
          </a:p>
          <a:p>
            <a:r>
              <a:rPr lang="de-DE" sz="1700" dirty="0"/>
              <a:t>Division Philipp Schwatz Initiative </a:t>
            </a:r>
            <a:br>
              <a:rPr lang="de-DE" sz="1700" dirty="0"/>
            </a:br>
            <a:r>
              <a:rPr lang="de-DE" sz="1700" dirty="0"/>
              <a:t>and Academic Freedom</a:t>
            </a:r>
          </a:p>
          <a:p>
            <a:r>
              <a:rPr lang="de-DE" sz="1700" dirty="0">
                <a:solidFill>
                  <a:schemeClr val="tx1"/>
                </a:solidFill>
              </a:rPr>
              <a:t>Alexander von Humboldt Foundation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3515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6B77F2-F5E9-803C-013E-4C083C3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3600" kern="0" dirty="0" err="1"/>
              <a:t>Selection</a:t>
            </a:r>
            <a:r>
              <a:rPr lang="de-DE" altLang="de-DE" sz="3600" kern="0" dirty="0"/>
              <a:t> </a:t>
            </a:r>
            <a:r>
              <a:rPr lang="de-DE" altLang="de-DE" sz="3600" kern="0" dirty="0" err="1"/>
              <a:t>Criteria</a:t>
            </a:r>
            <a:endParaRPr lang="de-DE" sz="3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FD9DC3-005C-DC05-E769-9BA6D46DB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8561833" cy="49667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Does the combination of</a:t>
            </a:r>
          </a:p>
          <a:p>
            <a:pPr>
              <a:lnSpc>
                <a:spcPct val="100000"/>
              </a:lnSpc>
            </a:pPr>
            <a:r>
              <a:rPr lang="en-US" dirty="0"/>
              <a:t>the support concept of the host institution</a:t>
            </a:r>
          </a:p>
          <a:p>
            <a:pPr>
              <a:lnSpc>
                <a:spcPct val="100000"/>
              </a:lnSpc>
            </a:pPr>
            <a:r>
              <a:rPr lang="en-US" dirty="0"/>
              <a:t>the fit between the nominee - and their research project - and the intended academic mentor</a:t>
            </a:r>
          </a:p>
          <a:p>
            <a:pPr>
              <a:lnSpc>
                <a:spcPct val="100000"/>
              </a:lnSpc>
            </a:pPr>
            <a:r>
              <a:rPr lang="en-US" dirty="0"/>
              <a:t>the academic qualification of the nominee</a:t>
            </a:r>
          </a:p>
          <a:p>
            <a:pPr>
              <a:lnSpc>
                <a:spcPct val="100000"/>
              </a:lnSpc>
            </a:pPr>
            <a:r>
              <a:rPr lang="en-US" dirty="0"/>
              <a:t>the commitment of the host institution to the nominee </a:t>
            </a:r>
          </a:p>
          <a:p>
            <a:pPr>
              <a:lnSpc>
                <a:spcPct val="100000"/>
              </a:lnSpc>
            </a:pPr>
            <a:r>
              <a:rPr lang="en-US" dirty="0"/>
              <a:t>concrete support measures on the part of the host institution and the mentor</a:t>
            </a:r>
          </a:p>
          <a:p>
            <a:pPr>
              <a:lnSpc>
                <a:spcPct val="100000"/>
              </a:lnSpc>
            </a:pPr>
            <a:r>
              <a:rPr lang="en-US" dirty="0"/>
              <a:t>perspectives for the time after the end of the funding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appear likely to prepare the nominee for a successful new start </a:t>
            </a:r>
            <a:r>
              <a:rPr lang="en-US" dirty="0"/>
              <a:t>in an academic or academia-related career in the country of origin, in Germany or a third country?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77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6B77F2-F5E9-803C-013E-4C083C3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kern="0" dirty="0" err="1"/>
              <a:t>Challenging</a:t>
            </a:r>
            <a:r>
              <a:rPr lang="de-DE" altLang="de-DE" kern="0" dirty="0"/>
              <a:t> </a:t>
            </a:r>
            <a:r>
              <a:rPr lang="de-DE" altLang="de-DE" kern="0" dirty="0" err="1"/>
              <a:t>Transitions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FD9DC3-005C-DC05-E769-9BA6D46DB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81592" cy="4351338"/>
          </a:xfrm>
        </p:spPr>
        <p:txBody>
          <a:bodyPr>
            <a:normAutofit/>
          </a:bodyPr>
          <a:lstStyle/>
          <a:p>
            <a:endParaRPr lang="de-DE" sz="2400" dirty="0"/>
          </a:p>
          <a:p>
            <a:r>
              <a:rPr lang="de-DE" sz="2400" dirty="0"/>
              <a:t>Return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primary</a:t>
            </a:r>
            <a:r>
              <a:rPr lang="de-DE" sz="2400" dirty="0"/>
              <a:t> </a:t>
            </a:r>
            <a:r>
              <a:rPr lang="de-DE" sz="2400" dirty="0" err="1"/>
              <a:t>objective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impossible: Move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protection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regular</a:t>
            </a:r>
            <a:r>
              <a:rPr lang="de-DE" sz="2400" dirty="0"/>
              <a:t> </a:t>
            </a:r>
            <a:r>
              <a:rPr lang="de-DE" sz="2400" dirty="0" err="1"/>
              <a:t>positions</a:t>
            </a:r>
            <a:r>
              <a:rPr lang="de-DE" sz="2400" dirty="0"/>
              <a:t>/programmes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Challenges:</a:t>
            </a:r>
          </a:p>
          <a:p>
            <a:pPr lvl="1"/>
            <a:r>
              <a:rPr lang="de-DE" sz="2200" dirty="0"/>
              <a:t>Assessment </a:t>
            </a:r>
            <a:r>
              <a:rPr lang="de-DE" sz="2200" dirty="0" err="1"/>
              <a:t>criteria</a:t>
            </a:r>
            <a:r>
              <a:rPr lang="de-DE" sz="2200" dirty="0"/>
              <a:t>/</a:t>
            </a:r>
            <a:r>
              <a:rPr lang="de-DE" sz="2200" dirty="0" err="1"/>
              <a:t>metrics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academic</a:t>
            </a:r>
            <a:r>
              <a:rPr lang="de-DE" sz="2200" dirty="0"/>
              <a:t> </a:t>
            </a:r>
            <a:r>
              <a:rPr lang="de-DE" sz="2200" dirty="0" err="1"/>
              <a:t>output</a:t>
            </a:r>
            <a:endParaRPr lang="de-DE" sz="2200" dirty="0"/>
          </a:p>
          <a:p>
            <a:pPr lvl="1"/>
            <a:r>
              <a:rPr lang="de-DE" sz="2200" dirty="0"/>
              <a:t>Access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competitive</a:t>
            </a:r>
            <a:r>
              <a:rPr lang="de-DE" sz="2200" dirty="0"/>
              <a:t> </a:t>
            </a:r>
            <a:r>
              <a:rPr lang="de-DE" sz="2200" dirty="0" err="1"/>
              <a:t>academic</a:t>
            </a:r>
            <a:r>
              <a:rPr lang="de-DE" sz="2200" dirty="0"/>
              <a:t> </a:t>
            </a:r>
            <a:r>
              <a:rPr lang="de-DE" sz="2200" dirty="0" err="1"/>
              <a:t>labour</a:t>
            </a:r>
            <a:r>
              <a:rPr lang="de-DE" sz="2200" dirty="0"/>
              <a:t> </a:t>
            </a:r>
            <a:r>
              <a:rPr lang="de-DE" sz="2200" dirty="0" err="1"/>
              <a:t>markets</a:t>
            </a:r>
            <a:endParaRPr lang="de-DE" sz="2200" dirty="0"/>
          </a:p>
          <a:p>
            <a:pPr lvl="1"/>
            <a:r>
              <a:rPr lang="de-DE" sz="2200" dirty="0" err="1"/>
              <a:t>Identify</a:t>
            </a:r>
            <a:r>
              <a:rPr lang="de-DE" sz="2200" dirty="0"/>
              <a:t> and </a:t>
            </a:r>
            <a:r>
              <a:rPr lang="de-DE" sz="2200" dirty="0" err="1"/>
              <a:t>pursue</a:t>
            </a:r>
            <a:r>
              <a:rPr lang="de-DE" sz="2200" dirty="0"/>
              <a:t> alternative </a:t>
            </a:r>
            <a:r>
              <a:rPr lang="de-DE" sz="2200" dirty="0" err="1"/>
              <a:t>career</a:t>
            </a:r>
            <a:r>
              <a:rPr lang="de-DE" sz="2200" dirty="0"/>
              <a:t> </a:t>
            </a:r>
            <a:r>
              <a:rPr lang="de-DE" sz="2200" dirty="0" err="1"/>
              <a:t>options</a:t>
            </a:r>
            <a:r>
              <a:rPr lang="de-DE" sz="2200" dirty="0"/>
              <a:t> </a:t>
            </a:r>
            <a:r>
              <a:rPr lang="de-DE" sz="2200" dirty="0" err="1"/>
              <a:t>beyond</a:t>
            </a:r>
            <a:r>
              <a:rPr lang="de-DE" sz="2200" dirty="0"/>
              <a:t> </a:t>
            </a:r>
            <a:r>
              <a:rPr lang="de-DE" sz="2200" dirty="0" err="1"/>
              <a:t>academia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56896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6B77F2-F5E9-803C-013E-4C083C3C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038347" cy="210151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de-DE" altLang="de-DE" sz="3600" kern="0" dirty="0" err="1"/>
              <a:t>Current</a:t>
            </a:r>
            <a:r>
              <a:rPr lang="de-DE" altLang="de-DE" sz="3600" kern="0" dirty="0"/>
              <a:t> Challenges </a:t>
            </a:r>
            <a:r>
              <a:rPr lang="de-DE" altLang="de-DE" sz="3600" kern="0" dirty="0" err="1"/>
              <a:t>for</a:t>
            </a:r>
            <a:r>
              <a:rPr lang="de-DE" altLang="de-DE" sz="3600" kern="0" dirty="0"/>
              <a:t> </a:t>
            </a:r>
            <a:r>
              <a:rPr lang="de-DE" altLang="de-DE" sz="3600" kern="0" dirty="0" err="1"/>
              <a:t>the</a:t>
            </a:r>
            <a:r>
              <a:rPr lang="de-DE" altLang="de-DE" sz="3600" kern="0" dirty="0"/>
              <a:t> PSI: </a:t>
            </a:r>
            <a:br>
              <a:rPr lang="de-DE" altLang="de-DE" sz="3600" kern="0" dirty="0"/>
            </a:br>
            <a:r>
              <a:rPr lang="de-DE" altLang="de-DE" sz="3600" kern="0" dirty="0"/>
              <a:t>Crisis Response versus Individual Support</a:t>
            </a:r>
            <a:endParaRPr lang="de-DE" sz="36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FD9DC3-005C-DC05-E769-9BA6D46DB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38399"/>
            <a:ext cx="11353801" cy="3738563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Since August 2021: continuous crisis response-scale demand for all protection programmes </a:t>
            </a:r>
            <a:br>
              <a:rPr lang="en-US" sz="2200" dirty="0"/>
            </a:br>
            <a:endParaRPr lang="en-US" sz="2200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Overlapping crises: Belarus, Afghanistan, Ukraine, Iran…</a:t>
            </a:r>
            <a:br>
              <a:rPr lang="en-US" sz="2200" dirty="0"/>
            </a:br>
            <a:endParaRPr lang="en-US" sz="2200" dirty="0"/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200" dirty="0"/>
              <a:t>2022 and 2023 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Several Special Initiatives to respond to individual crises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Sharp increase in nomination numbers for general programme </a:t>
            </a:r>
          </a:p>
        </p:txBody>
      </p:sp>
    </p:spTree>
    <p:extLst>
      <p:ext uri="{BB962C8B-B14F-4D97-AF65-F5344CB8AC3E}">
        <p14:creationId xmlns:p14="http://schemas.microsoft.com/office/powerpoint/2010/main" val="56429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F8701D2-D0CC-5C56-5AF3-4F6328D1B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2398643"/>
            <a:ext cx="6682374" cy="42009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MSCA4Ukraine for displaced researchers from Ukraine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Part of the EU response to Russian Federation’s invasion of Ukraine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Enables </a:t>
            </a:r>
            <a:r>
              <a:rPr lang="en-US" b="1" dirty="0"/>
              <a:t>doctoral and postdoctoral researchers </a:t>
            </a:r>
            <a:r>
              <a:rPr lang="en-US" dirty="0"/>
              <a:t>to continue their work at academic and non-academic institutions in EU and Horizon Europe associated countries:</a:t>
            </a:r>
          </a:p>
          <a:p>
            <a:pPr marL="0" indent="0">
              <a:buNone/>
            </a:pPr>
            <a:r>
              <a:rPr lang="en-US" b="1" dirty="0"/>
              <a:t>	&gt;120 MSCA4Ukraine fellows</a:t>
            </a:r>
          </a:p>
          <a:p>
            <a:pPr marL="0" indent="0">
              <a:buNone/>
            </a:pPr>
            <a:r>
              <a:rPr lang="en-US" b="1" dirty="0"/>
              <a:t>	&gt; 20 host countries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Total </a:t>
            </a:r>
            <a:r>
              <a:rPr lang="en-US" dirty="0" err="1"/>
              <a:t>programme</a:t>
            </a:r>
            <a:r>
              <a:rPr lang="en-US" dirty="0"/>
              <a:t> budget: 25 million EUR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C7D412AF-DC1E-1438-0070-D82EA0914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785" y="829877"/>
            <a:ext cx="4621442" cy="9890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370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108D78B-45C2-B858-8D10-CEE266E3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52407" cy="1325563"/>
          </a:xfrm>
        </p:spPr>
        <p:txBody>
          <a:bodyPr>
            <a:norm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3" name="AutoShape 13" descr="Bildergebnis für vorwärts symbol">
            <a:extLst>
              <a:ext uri="{FF2B5EF4-FFF2-40B4-BE49-F238E27FC236}">
                <a16:creationId xmlns:a16="http://schemas.microsoft.com/office/drawing/2014/main" id="{EF340520-605C-81E3-A384-B5D8AFEDD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4000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40000"/>
              </a:spcBef>
              <a:defRPr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40000"/>
              </a:spcBef>
              <a:buFont typeface="Arial" charset="0"/>
              <a:buChar char="●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-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1FA279-18D1-916A-BB4E-02CF38A23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74" y="1461155"/>
            <a:ext cx="4188681" cy="50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251950" bIns="25195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88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defRPr b="1">
                <a:solidFill>
                  <a:schemeClr val="tx2"/>
                </a:solidFill>
                <a:latin typeface="+mn-lt"/>
                <a:cs typeface="+mn-cs"/>
              </a:defRPr>
            </a:lvl2pPr>
            <a:lvl3pPr marL="257124" indent="-2539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523772" indent="-16665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-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891999" indent="-18887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349109" indent="-18887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1806219" indent="-18887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263329" indent="-18887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2720439" indent="-18887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80975" lvl="2" indent="-177800"/>
            <a:r>
              <a:rPr lang="en-US" sz="1600" kern="0" dirty="0">
                <a:latin typeface="IBM Plex Sans" panose="020B0503050203000203" pitchFamily="34" charset="0"/>
              </a:rPr>
              <a:t>58 members (May 2023)</a:t>
            </a:r>
          </a:p>
          <a:p>
            <a:pPr marL="180975" lvl="2" indent="-177800"/>
            <a:r>
              <a:rPr lang="en-US" sz="1600" kern="0" dirty="0">
                <a:latin typeface="IBM Plex Sans" panose="020B0503050203000203" pitchFamily="34" charset="0"/>
              </a:rPr>
              <a:t>Regional Networks:</a:t>
            </a:r>
          </a:p>
          <a:p>
            <a:pPr marL="447623" lvl="3" indent="-177800"/>
            <a:r>
              <a:rPr lang="en-US" sz="1600" kern="0" dirty="0">
                <a:latin typeface="IBM Plex Sans" panose="020B0503050203000203" pitchFamily="34" charset="0"/>
              </a:rPr>
              <a:t>Baden Württemberg</a:t>
            </a:r>
          </a:p>
          <a:p>
            <a:pPr marL="447623" lvl="3" indent="-177800"/>
            <a:r>
              <a:rPr lang="en-US" sz="1600" kern="0" dirty="0">
                <a:latin typeface="IBM Plex Sans" panose="020B0503050203000203" pitchFamily="34" charset="0"/>
              </a:rPr>
              <a:t>Bavaria</a:t>
            </a:r>
          </a:p>
          <a:p>
            <a:pPr marL="447623" lvl="3" indent="-177800"/>
            <a:r>
              <a:rPr lang="en-US" sz="1600" kern="0" dirty="0">
                <a:latin typeface="IBM Plex Sans" panose="020B0503050203000203" pitchFamily="34" charset="0"/>
              </a:rPr>
              <a:t>Berlin Brandenburg</a:t>
            </a:r>
          </a:p>
          <a:p>
            <a:pPr marL="447623" lvl="3" indent="-177800"/>
            <a:r>
              <a:rPr lang="en-US" sz="1600" kern="0" dirty="0">
                <a:latin typeface="IBM Plex Sans" panose="020B0503050203000203" pitchFamily="34" charset="0"/>
              </a:rPr>
              <a:t>Northern Germany</a:t>
            </a:r>
          </a:p>
          <a:p>
            <a:pPr marL="447623" lvl="3" indent="-177800"/>
            <a:r>
              <a:rPr lang="en-US" sz="1600" kern="0" dirty="0" err="1">
                <a:latin typeface="IBM Plex Sans" panose="020B0503050203000203" pitchFamily="34" charset="0"/>
              </a:rPr>
              <a:t>Northrine</a:t>
            </a:r>
            <a:r>
              <a:rPr lang="en-US" sz="1600" kern="0" dirty="0">
                <a:latin typeface="IBM Plex Sans" panose="020B0503050203000203" pitchFamily="34" charset="0"/>
              </a:rPr>
              <a:t> Westphalia</a:t>
            </a:r>
            <a:endParaRPr lang="de-DE" sz="1600" kern="0" dirty="0">
              <a:latin typeface="IBM Plex Sans" panose="020B0503050203000203" pitchFamily="34" charset="0"/>
            </a:endParaRPr>
          </a:p>
          <a:p>
            <a:pPr marL="180975" lvl="2" indent="-177800"/>
            <a:r>
              <a:rPr lang="de-DE" sz="1600" kern="0" dirty="0" err="1">
                <a:latin typeface="IBM Plex Sans" panose="020B0503050203000203" pitchFamily="34" charset="0"/>
              </a:rPr>
              <a:t>Founded</a:t>
            </a:r>
            <a:r>
              <a:rPr lang="de-DE" sz="1600" kern="0" dirty="0">
                <a:latin typeface="IBM Plex Sans" panose="020B0503050203000203" pitchFamily="34" charset="0"/>
              </a:rPr>
              <a:t> and </a:t>
            </a:r>
            <a:r>
              <a:rPr lang="de-DE" sz="1600" kern="0" dirty="0" err="1">
                <a:latin typeface="IBM Plex Sans" panose="020B0503050203000203" pitchFamily="34" charset="0"/>
              </a:rPr>
              <a:t>coordinated</a:t>
            </a:r>
            <a:r>
              <a:rPr lang="de-DE" sz="1600" kern="0" dirty="0">
                <a:latin typeface="IBM Plex Sans" panose="020B0503050203000203" pitchFamily="34" charset="0"/>
              </a:rPr>
              <a:t> </a:t>
            </a:r>
            <a:r>
              <a:rPr lang="de-DE" sz="1600" kern="0" dirty="0" err="1">
                <a:latin typeface="IBM Plex Sans" panose="020B0503050203000203" pitchFamily="34" charset="0"/>
              </a:rPr>
              <a:t>by</a:t>
            </a:r>
            <a:r>
              <a:rPr lang="de-DE" sz="1600" kern="0" dirty="0">
                <a:latin typeface="IBM Plex Sans" panose="020B0503050203000203" pitchFamily="34" charset="0"/>
              </a:rPr>
              <a:t> AvH</a:t>
            </a:r>
          </a:p>
          <a:p>
            <a:pPr marL="447623" lvl="3" indent="-177800"/>
            <a:r>
              <a:rPr lang="de-DE" sz="1600" kern="0" dirty="0" err="1">
                <a:latin typeface="IBM Plex Sans" panose="020B0503050203000203" pitchFamily="34" charset="0"/>
              </a:rPr>
              <a:t>elected</a:t>
            </a:r>
            <a:r>
              <a:rPr lang="de-DE" sz="1600" kern="0" dirty="0">
                <a:latin typeface="IBM Plex Sans" panose="020B0503050203000203" pitchFamily="34" charset="0"/>
              </a:rPr>
              <a:t> </a:t>
            </a:r>
            <a:r>
              <a:rPr lang="de-DE" sz="1600" kern="0" dirty="0" err="1">
                <a:latin typeface="IBM Plex Sans" panose="020B0503050203000203" pitchFamily="34" charset="0"/>
              </a:rPr>
              <a:t>coordinator</a:t>
            </a:r>
            <a:r>
              <a:rPr lang="de-DE" sz="1600" kern="0" dirty="0">
                <a:latin typeface="IBM Plex Sans" panose="020B0503050203000203" pitchFamily="34" charset="0"/>
              </a:rPr>
              <a:t> </a:t>
            </a:r>
            <a:r>
              <a:rPr lang="de-DE" sz="1600" kern="0" dirty="0" err="1">
                <a:latin typeface="IBM Plex Sans" panose="020B0503050203000203" pitchFamily="34" charset="0"/>
              </a:rPr>
              <a:t>until</a:t>
            </a:r>
            <a:r>
              <a:rPr lang="de-DE" sz="1600" kern="0" dirty="0">
                <a:latin typeface="IBM Plex Sans" panose="020B0503050203000203" pitchFamily="34" charset="0"/>
              </a:rPr>
              <a:t> March 2025</a:t>
            </a:r>
          </a:p>
          <a:p>
            <a:pPr marL="180975" lvl="2" indent="-177800"/>
            <a:r>
              <a:rPr lang="de-DE" sz="1600" kern="0" dirty="0" err="1">
                <a:latin typeface="IBM Plex Sans" panose="020B0503050203000203" pitchFamily="34" charset="0"/>
              </a:rPr>
              <a:t>Platform</a:t>
            </a:r>
            <a:r>
              <a:rPr lang="de-DE" sz="1600" kern="0" dirty="0">
                <a:latin typeface="IBM Plex Sans" panose="020B0503050203000203" pitchFamily="34" charset="0"/>
              </a:rPr>
              <a:t> for </a:t>
            </a:r>
          </a:p>
          <a:p>
            <a:pPr marL="447623" lvl="3" indent="-177800"/>
            <a:r>
              <a:rPr lang="de-DE" sz="1600" kern="0" dirty="0" err="1">
                <a:latin typeface="IBM Plex Sans" panose="020B0503050203000203" pitchFamily="34" charset="0"/>
              </a:rPr>
              <a:t>exchange</a:t>
            </a:r>
            <a:r>
              <a:rPr lang="de-DE" sz="1600" kern="0" dirty="0">
                <a:latin typeface="IBM Plex Sans" panose="020B0503050203000203" pitchFamily="34" charset="0"/>
              </a:rPr>
              <a:t> and mutual support</a:t>
            </a:r>
          </a:p>
          <a:p>
            <a:pPr marL="447623" lvl="3" indent="-177800"/>
            <a:r>
              <a:rPr lang="de-DE" sz="1600" kern="0" dirty="0" err="1">
                <a:latin typeface="IBM Plex Sans" panose="020B0503050203000203" pitchFamily="34" charset="0"/>
              </a:rPr>
              <a:t>events</a:t>
            </a:r>
            <a:endParaRPr lang="de-DE" sz="1600" kern="0" dirty="0">
              <a:latin typeface="IBM Plex Sans" panose="020B0503050203000203" pitchFamily="34" charset="0"/>
            </a:endParaRPr>
          </a:p>
          <a:p>
            <a:pPr marL="447623" lvl="3" indent="-177800"/>
            <a:r>
              <a:rPr lang="de-DE" sz="1600" kern="0" dirty="0" err="1">
                <a:latin typeface="IBM Plex Sans" panose="020B0503050203000203" pitchFamily="34" charset="0"/>
              </a:rPr>
              <a:t>networking</a:t>
            </a:r>
            <a:endParaRPr lang="de-DE" sz="1600" kern="0" dirty="0">
              <a:latin typeface="IBM Plex Sans" panose="020B0503050203000203" pitchFamily="34" charset="0"/>
            </a:endParaRPr>
          </a:p>
          <a:p>
            <a:pPr marL="180975" lvl="2" indent="-177800"/>
            <a:r>
              <a:rPr lang="de-DE" sz="1600" kern="0" dirty="0">
                <a:latin typeface="IBM Plex Sans" panose="020B0503050203000203" pitchFamily="34" charset="0"/>
              </a:rPr>
              <a:t>Website </a:t>
            </a:r>
            <a:r>
              <a:rPr lang="de-DE" sz="1600" kern="0" dirty="0" err="1">
                <a:latin typeface="IBM Plex Sans" panose="020B0503050203000203" pitchFamily="34" charset="0"/>
              </a:rPr>
              <a:t>hosted</a:t>
            </a:r>
            <a:r>
              <a:rPr lang="de-DE" sz="1600" kern="0" dirty="0">
                <a:latin typeface="IBM Plex Sans" panose="020B0503050203000203" pitchFamily="34" charset="0"/>
              </a:rPr>
              <a:t> </a:t>
            </a:r>
            <a:r>
              <a:rPr lang="de-DE" sz="1600" kern="0" dirty="0" err="1">
                <a:latin typeface="IBM Plex Sans" panose="020B0503050203000203" pitchFamily="34" charset="0"/>
              </a:rPr>
              <a:t>by</a:t>
            </a:r>
            <a:r>
              <a:rPr lang="de-DE" sz="1600" kern="0" dirty="0">
                <a:latin typeface="IBM Plex Sans" panose="020B0503050203000203" pitchFamily="34" charset="0"/>
              </a:rPr>
              <a:t> AvH: </a:t>
            </a:r>
            <a:r>
              <a:rPr lang="de-DE" sz="1600" kern="0" dirty="0" err="1">
                <a:latin typeface="IBM Plex Sans" panose="020B0503050203000203" pitchFamily="34" charset="0"/>
              </a:rPr>
              <a:t>information</a:t>
            </a:r>
            <a:r>
              <a:rPr lang="de-DE" sz="1600" kern="0" dirty="0">
                <a:latin typeface="IBM Plex Sans" panose="020B0503050203000203" pitchFamily="34" charset="0"/>
              </a:rPr>
              <a:t>, </a:t>
            </a:r>
            <a:r>
              <a:rPr lang="de-DE" sz="1600" kern="0" dirty="0" err="1">
                <a:latin typeface="IBM Plex Sans" panose="020B0503050203000203" pitchFamily="34" charset="0"/>
              </a:rPr>
              <a:t>best</a:t>
            </a:r>
            <a:r>
              <a:rPr lang="de-DE" sz="1600" kern="0" dirty="0">
                <a:latin typeface="IBM Plex Sans" panose="020B0503050203000203" pitchFamily="34" charset="0"/>
              </a:rPr>
              <a:t> </a:t>
            </a:r>
            <a:r>
              <a:rPr lang="de-DE" sz="1600" kern="0" dirty="0" err="1">
                <a:latin typeface="IBM Plex Sans" panose="020B0503050203000203" pitchFamily="34" charset="0"/>
              </a:rPr>
              <a:t>practices</a:t>
            </a:r>
            <a:r>
              <a:rPr lang="de-DE" sz="1600" kern="0" dirty="0">
                <a:latin typeface="IBM Plex Sans" panose="020B0503050203000203" pitchFamily="34" charset="0"/>
              </a:rPr>
              <a:t>, additional </a:t>
            </a:r>
            <a:r>
              <a:rPr lang="de-DE" sz="1600" kern="0" dirty="0" err="1">
                <a:latin typeface="IBM Plex Sans" panose="020B0503050203000203" pitchFamily="34" charset="0"/>
              </a:rPr>
              <a:t>funding</a:t>
            </a:r>
            <a:r>
              <a:rPr lang="de-DE" sz="1600" kern="0" dirty="0">
                <a:latin typeface="IBM Plex Sans" panose="020B0503050203000203" pitchFamily="34" charset="0"/>
              </a:rPr>
              <a:t> </a:t>
            </a:r>
            <a:r>
              <a:rPr lang="de-DE" sz="1600" kern="0" dirty="0" err="1">
                <a:latin typeface="IBM Plex Sans" panose="020B0503050203000203" pitchFamily="34" charset="0"/>
              </a:rPr>
              <a:t>opportunities</a:t>
            </a:r>
            <a:endParaRPr lang="de-DE" sz="1600" kern="0" dirty="0">
              <a:latin typeface="IBM Plex Sans" panose="020B0503050203000203" pitchFamily="34" charset="0"/>
            </a:endParaRPr>
          </a:p>
          <a:p>
            <a:pPr lvl="2"/>
            <a:endParaRPr lang="de-DE" sz="1800" kern="0" dirty="0">
              <a:latin typeface="IBM Plex Sans" panose="020B0503050203000203" pitchFamily="34" charset="0"/>
            </a:endParaRPr>
          </a:p>
          <a:p>
            <a:pPr lvl="2"/>
            <a:endParaRPr lang="de-DE" sz="1800" kern="0" dirty="0">
              <a:latin typeface="IBM Plex Sans" panose="020B0503050203000203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6767FE4-D3D8-7E78-81B0-5138C8E31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5"/>
          <a:stretch/>
        </p:blipFill>
        <p:spPr>
          <a:xfrm>
            <a:off x="681587" y="249394"/>
            <a:ext cx="3856181" cy="105150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A16CE2-1E67-E881-AC58-5EB46830B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37" t="27992" r="52369" b="20305"/>
          <a:stretch/>
        </p:blipFill>
        <p:spPr>
          <a:xfrm>
            <a:off x="5755861" y="0"/>
            <a:ext cx="6436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7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108D78B-45C2-B858-8D10-CEE266E38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052407" cy="1325563"/>
          </a:xfrm>
        </p:spPr>
        <p:txBody>
          <a:bodyPr/>
          <a:lstStyle/>
          <a:p>
            <a:r>
              <a:rPr lang="de-DE" dirty="0"/>
              <a:t>Partners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48E6AE3-F68C-9C13-EFE8-40F4ED21E7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  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D84467-7207-B5C7-8D1F-7BE6DAB18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" y="3355398"/>
            <a:ext cx="3434716" cy="56779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B4CFA0-4D8C-B0F8-C47C-8DDAD58E1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38" y="3269499"/>
            <a:ext cx="2274323" cy="86659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9DFD8DB-38CE-5CC5-C4C6-459E78073D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4039" r="20312" b="33879"/>
          <a:stretch/>
        </p:blipFill>
        <p:spPr>
          <a:xfrm>
            <a:off x="745305" y="1717492"/>
            <a:ext cx="3153530" cy="11437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45713EF-7B8A-FD6E-CC83-3DE9940165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14" y="3118670"/>
            <a:ext cx="2034842" cy="10174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6621AB2-3BBA-6F08-46C1-614E2ACB01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14718"/>
          <a:stretch/>
        </p:blipFill>
        <p:spPr>
          <a:xfrm>
            <a:off x="486852" y="4985147"/>
            <a:ext cx="4394195" cy="114374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6F3FE8A-1263-0863-A0EF-678D63C429E6}"/>
              </a:ext>
            </a:extLst>
          </p:cNvPr>
          <p:cNvSpPr txBox="1"/>
          <p:nvPr/>
        </p:nvSpPr>
        <p:spPr>
          <a:xfrm>
            <a:off x="838070" y="4625009"/>
            <a:ext cx="3535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For </a:t>
            </a:r>
            <a:r>
              <a:rPr lang="de-DE" sz="2000" b="1" dirty="0" err="1"/>
              <a:t>Students</a:t>
            </a:r>
            <a:r>
              <a:rPr lang="de-DE" sz="2000" b="1" dirty="0"/>
              <a:t> at Risk:</a:t>
            </a:r>
          </a:p>
        </p:txBody>
      </p:sp>
    </p:spTree>
    <p:extLst>
      <p:ext uri="{BB962C8B-B14F-4D97-AF65-F5344CB8AC3E}">
        <p14:creationId xmlns:p14="http://schemas.microsoft.com/office/powerpoint/2010/main" val="571218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6B77F2-F5E9-803C-013E-4C083C3C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01222" cy="1325563"/>
          </a:xfrm>
        </p:spPr>
        <p:txBody>
          <a:bodyPr>
            <a:normAutofit/>
          </a:bodyPr>
          <a:lstStyle/>
          <a:p>
            <a:r>
              <a:rPr lang="de-DE" altLang="de-DE" kern="0" dirty="0"/>
              <a:t>Resources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FD9DC3-005C-DC05-E769-9BA6D46DB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7"/>
            <a:ext cx="11247784" cy="4486275"/>
          </a:xfrm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dirty="0"/>
              <a:t>Philipp Schwartz Initiative:</a:t>
            </a:r>
          </a:p>
          <a:p>
            <a:pPr marL="354013" indent="-35401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https://www.humboldt-foundation.de/en/apply/sponsorship-programmes/philipp-schwartz-initiative</a:t>
            </a:r>
            <a:r>
              <a:rPr lang="en-US" dirty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US" dirty="0"/>
              <a:t>MSCA4Ukraine:</a:t>
            </a:r>
          </a:p>
          <a:p>
            <a:pPr marL="354013" indent="-35401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https://sareurope.eu/msca4ukraine/</a:t>
            </a:r>
            <a:r>
              <a:rPr lang="en-US" dirty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GB" dirty="0"/>
              <a:t>Funding opportunities and other resources for researchers at risk (incl. links to PAUSE, SRF etc.):</a:t>
            </a:r>
          </a:p>
          <a:p>
            <a:pPr marL="354013" indent="-35401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hlinkClick r:id="rId4"/>
              </a:rPr>
              <a:t>https://www.humboldt-foundation.de/en/apply/sponsorship-programmes/philipp-schwartz-initiative/sponsorship-opportunities-for-researchers-at-risk</a:t>
            </a:r>
            <a:r>
              <a:rPr lang="en-GB" dirty="0"/>
              <a:t> </a:t>
            </a:r>
          </a:p>
          <a:p>
            <a:pPr marL="354013" indent="-35401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hlinkClick r:id="rId5"/>
              </a:rPr>
              <a:t>https://sareurope.eu/inspireurope/inspireurope-resources/</a:t>
            </a:r>
            <a:r>
              <a:rPr lang="en-GB" dirty="0"/>
              <a:t> </a:t>
            </a:r>
          </a:p>
          <a:p>
            <a:pPr marL="0" indent="0">
              <a:buClr>
                <a:schemeClr val="accent1">
                  <a:lumMod val="50000"/>
                </a:schemeClr>
              </a:buClr>
              <a:buNone/>
            </a:pPr>
            <a:r>
              <a:rPr lang="en-GB" dirty="0"/>
              <a:t>For students at risk: </a:t>
            </a:r>
          </a:p>
          <a:p>
            <a:pPr marL="354013" indent="-35401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>
                <a:hlinkClick r:id="rId6"/>
              </a:rPr>
              <a:t>https://www.daad.de/en/study-and-research-in-germany/scholarships/hilde-domin-programm/</a:t>
            </a:r>
            <a:r>
              <a:rPr lang="en-GB" dirty="0"/>
              <a:t> 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1119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6B77F2-F5E9-803C-013E-4C083C3C9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kern="0" dirty="0"/>
              <a:t>Contact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FFD9DC3-005C-DC05-E769-9BA6D46DB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757452" cy="2693366"/>
          </a:xfrm>
        </p:spPr>
        <p:txBody>
          <a:bodyPr>
            <a:normAutofit fontScale="92500" lnSpcReduction="20000"/>
          </a:bodyPr>
          <a:lstStyle/>
          <a:p>
            <a:endParaRPr lang="de-DE" sz="2400" dirty="0"/>
          </a:p>
          <a:p>
            <a:pPr marL="0" indent="0">
              <a:buNone/>
            </a:pPr>
            <a:r>
              <a:rPr lang="de-DE" sz="2400" dirty="0"/>
              <a:t>Frank Albrecht</a:t>
            </a:r>
          </a:p>
          <a:p>
            <a:pPr marL="0" indent="0">
              <a:buNone/>
            </a:pPr>
            <a:r>
              <a:rPr lang="de-DE" sz="2400" dirty="0"/>
              <a:t>Division „Philipp Schwartz Initiative and Academic Freedom“</a:t>
            </a:r>
          </a:p>
          <a:p>
            <a:pPr marL="0" indent="0">
              <a:buNone/>
            </a:pPr>
            <a:r>
              <a:rPr lang="de-DE" sz="2400" dirty="0"/>
              <a:t>Alexander von Humboldt Foundation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hlinkClick r:id="rId3"/>
              </a:rPr>
              <a:t>schwartz-initiative@avh.de</a:t>
            </a:r>
            <a:r>
              <a:rPr lang="de-DE" sz="2400" dirty="0"/>
              <a:t> </a:t>
            </a:r>
          </a:p>
          <a:p>
            <a:pPr marL="0" indent="0">
              <a:buNone/>
            </a:pPr>
            <a:r>
              <a:rPr lang="de-DE" sz="2400" dirty="0">
                <a:hlinkClick r:id="rId4"/>
              </a:rPr>
              <a:t>msca4ukraine@avh.de</a:t>
            </a:r>
            <a:r>
              <a:rPr lang="de-DE" sz="2400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049449-3257-9F97-9395-A697ABA2D0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18534" r="412" b="19326"/>
          <a:stretch/>
        </p:blipFill>
        <p:spPr>
          <a:xfrm>
            <a:off x="7166248" y="4518991"/>
            <a:ext cx="5025752" cy="177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1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8B280-CCBF-DAB5-7668-09B9A396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866" y="1351953"/>
            <a:ext cx="5835541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The Alexander von Humboldt Foundation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74D13B-EFB5-68EE-D230-2FF8977E7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8866" y="3014803"/>
            <a:ext cx="5361284" cy="3530851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Research fellowships and research awards for researchers from abroad</a:t>
            </a:r>
          </a:p>
          <a:p>
            <a:pPr marL="342900" lvl="2" indent="-342900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Chosen research project with a </a:t>
            </a:r>
            <a:r>
              <a:rPr lang="en-US" sz="2000" dirty="0" err="1"/>
              <a:t>a</a:t>
            </a:r>
            <a:r>
              <a:rPr lang="en-US" sz="2000" dirty="0"/>
              <a:t> host and collaborative partner in Germany</a:t>
            </a:r>
          </a:p>
          <a:p>
            <a:pPr marL="342900" lvl="2" indent="-342900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Alexander von Humboldt Professorship: Germany’s most valuable research award</a:t>
            </a:r>
            <a:endParaRPr lang="de-DE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21C40C-83BD-F82E-F68C-56ED71938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19" t="101" r="25962" b="816"/>
          <a:stretch/>
        </p:blipFill>
        <p:spPr>
          <a:xfrm>
            <a:off x="0" y="0"/>
            <a:ext cx="5115208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E76861-45E5-0747-3D36-E73E4ABAC78A}"/>
              </a:ext>
            </a:extLst>
          </p:cNvPr>
          <p:cNvSpPr/>
          <p:nvPr/>
        </p:nvSpPr>
        <p:spPr>
          <a:xfrm>
            <a:off x="991327" y="1923254"/>
            <a:ext cx="439387" cy="4393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5EED70C-E0F2-CFF7-5D02-76DB1C85B2F9}"/>
              </a:ext>
            </a:extLst>
          </p:cNvPr>
          <p:cNvSpPr/>
          <p:nvPr/>
        </p:nvSpPr>
        <p:spPr>
          <a:xfrm>
            <a:off x="1852293" y="2623594"/>
            <a:ext cx="201880" cy="2018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CD53F-04F8-5373-EC80-5FFFBC78C6D7}"/>
              </a:ext>
            </a:extLst>
          </p:cNvPr>
          <p:cNvSpPr/>
          <p:nvPr/>
        </p:nvSpPr>
        <p:spPr>
          <a:xfrm>
            <a:off x="1249862" y="411897"/>
            <a:ext cx="180852" cy="1808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D861A1-E1BB-917E-C6C5-D95875B0DFA0}"/>
              </a:ext>
            </a:extLst>
          </p:cNvPr>
          <p:cNvSpPr/>
          <p:nvPr/>
        </p:nvSpPr>
        <p:spPr>
          <a:xfrm>
            <a:off x="357592" y="3250870"/>
            <a:ext cx="178130" cy="17813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FFF6944C-AED9-12B2-CD92-70ED891B2BA6}"/>
              </a:ext>
            </a:extLst>
          </p:cNvPr>
          <p:cNvCxnSpPr>
            <a:cxnSpLocks/>
            <a:stCxn id="7" idx="4"/>
            <a:endCxn id="5" idx="0"/>
          </p:cNvCxnSpPr>
          <p:nvPr/>
        </p:nvCxnSpPr>
        <p:spPr>
          <a:xfrm flipH="1">
            <a:off x="1211021" y="592749"/>
            <a:ext cx="129267" cy="13305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75EF402D-25D0-D53D-2C9C-A88DE67CBBE7}"/>
              </a:ext>
            </a:extLst>
          </p:cNvPr>
          <p:cNvCxnSpPr>
            <a:cxnSpLocks/>
            <a:stCxn id="6" idx="1"/>
            <a:endCxn id="5" idx="5"/>
          </p:cNvCxnSpPr>
          <p:nvPr/>
        </p:nvCxnSpPr>
        <p:spPr>
          <a:xfrm flipH="1" flipV="1">
            <a:off x="1366367" y="2298294"/>
            <a:ext cx="515491" cy="3548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D20D0871-27E4-1DBE-87B7-926457950610}"/>
              </a:ext>
            </a:extLst>
          </p:cNvPr>
          <p:cNvCxnSpPr>
            <a:cxnSpLocks/>
            <a:stCxn id="5" idx="3"/>
            <a:endCxn id="8" idx="7"/>
          </p:cNvCxnSpPr>
          <p:nvPr/>
        </p:nvCxnSpPr>
        <p:spPr>
          <a:xfrm flipH="1">
            <a:off x="509635" y="2298294"/>
            <a:ext cx="546039" cy="9786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2EA83935-D979-E953-7DA6-409E8E5CA36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17630" y="0"/>
            <a:ext cx="558717" cy="43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1213C505-47E4-1A80-29CD-C1C8B193CF3F}"/>
              </a:ext>
            </a:extLst>
          </p:cNvPr>
          <p:cNvCxnSpPr>
            <a:cxnSpLocks/>
            <a:stCxn id="8" idx="6"/>
            <a:endCxn id="6" idx="3"/>
          </p:cNvCxnSpPr>
          <p:nvPr/>
        </p:nvCxnSpPr>
        <p:spPr>
          <a:xfrm flipV="1">
            <a:off x="535722" y="2795909"/>
            <a:ext cx="1346136" cy="544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EB49469-E1BC-A399-4212-63D873D0D096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0" y="3276957"/>
            <a:ext cx="357592" cy="6297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>
            <a:extLst>
              <a:ext uri="{FF2B5EF4-FFF2-40B4-BE49-F238E27FC236}">
                <a16:creationId xmlns:a16="http://schemas.microsoft.com/office/drawing/2014/main" id="{6D959209-12C4-E51D-362A-35D2E235CD95}"/>
              </a:ext>
            </a:extLst>
          </p:cNvPr>
          <p:cNvSpPr txBox="1"/>
          <p:nvPr/>
        </p:nvSpPr>
        <p:spPr>
          <a:xfrm>
            <a:off x="831850" y="6396180"/>
            <a:ext cx="37733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BC29D-A5FE-1248-A03D-D7D35CA1AE83}" type="slidenum">
              <a:rPr lang="de-DE" sz="1100" b="0" i="0" smtClean="0">
                <a:latin typeface="IBM Plex Sans Light" panose="020B040305020300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lang="de-DE" sz="1100" b="0" i="0" dirty="0">
                <a:latin typeface="IBM Plex Sans Light" panose="020B0403050203000203" pitchFamily="34" charset="0"/>
              </a:rPr>
              <a:t> | </a:t>
            </a:r>
            <a:fld id="{EF543838-273D-F04A-829F-F5483DF16BC0}" type="datetimeFigureOut">
              <a:rPr lang="de-DE" sz="1100" b="0" i="0" smtClean="0">
                <a:latin typeface="IBM Plex Sans Light" panose="020B040305020300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21.12.2023</a:t>
            </a:fld>
            <a:endParaRPr lang="de-DE" sz="1100" b="0" i="0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790BB-D922-FD61-2914-AF35F3BF8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r="27450"/>
          <a:stretch/>
        </p:blipFill>
        <p:spPr bwMode="auto">
          <a:xfrm>
            <a:off x="7826997" y="10"/>
            <a:ext cx="4365002" cy="34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847DDE45-A022-9EA0-5F11-2C8B9BB1FCFA}"/>
              </a:ext>
            </a:extLst>
          </p:cNvPr>
          <p:cNvSpPr txBox="1">
            <a:spLocks/>
          </p:cNvSpPr>
          <p:nvPr/>
        </p:nvSpPr>
        <p:spPr>
          <a:xfrm>
            <a:off x="424814" y="577516"/>
            <a:ext cx="6211655" cy="1937481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en-GB" sz="2800" dirty="0"/>
              <a:t>The “Philipp Schwartz Initiative” </a:t>
            </a:r>
            <a:br>
              <a:rPr lang="en-GB" sz="2800" dirty="0"/>
            </a:br>
            <a:r>
              <a:rPr lang="en-GB" sz="2800" dirty="0"/>
              <a:t>for researchers at risk</a:t>
            </a:r>
            <a:endParaRPr lang="de-DE" sz="2800" dirty="0"/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00302724-5033-3106-B256-E24794AA8A34}"/>
              </a:ext>
            </a:extLst>
          </p:cNvPr>
          <p:cNvSpPr txBox="1">
            <a:spLocks/>
          </p:cNvSpPr>
          <p:nvPr/>
        </p:nvSpPr>
        <p:spPr>
          <a:xfrm>
            <a:off x="699135" y="2870498"/>
            <a:ext cx="6731522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Philipp Schwartz</a:t>
            </a:r>
          </a:p>
          <a:p>
            <a:r>
              <a:rPr lang="en-US" dirty="0"/>
              <a:t>Professor of Pathology at the University of Frankfurt</a:t>
            </a:r>
          </a:p>
          <a:p>
            <a:r>
              <a:rPr lang="en-US" dirty="0"/>
              <a:t>dismissed in 1933 under the “Law for the Restoration of the Professional Civil Service” (</a:t>
            </a:r>
            <a:r>
              <a:rPr lang="en-US" dirty="0" err="1"/>
              <a:t>Berufsbeamtengesetz</a:t>
            </a:r>
            <a:r>
              <a:rPr lang="en-US" dirty="0"/>
              <a:t>) and fled Germany to escape arrest</a:t>
            </a:r>
          </a:p>
          <a:p>
            <a:r>
              <a:rPr lang="en-US" dirty="0"/>
              <a:t>founded the “</a:t>
            </a:r>
            <a:r>
              <a:rPr lang="en-US" dirty="0" err="1"/>
              <a:t>Notgemeinschaft</a:t>
            </a:r>
            <a:r>
              <a:rPr lang="en-US" dirty="0"/>
              <a:t> </a:t>
            </a:r>
            <a:r>
              <a:rPr lang="en-US" dirty="0" err="1"/>
              <a:t>deutscher</a:t>
            </a:r>
            <a:r>
              <a:rPr lang="en-US" dirty="0"/>
              <a:t> </a:t>
            </a:r>
            <a:r>
              <a:rPr lang="en-US" dirty="0" err="1"/>
              <a:t>Wissenschaftler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Ausland</a:t>
            </a:r>
            <a:r>
              <a:rPr lang="en-US" dirty="0"/>
              <a:t>”</a:t>
            </a:r>
          </a:p>
          <a:p>
            <a:r>
              <a:rPr lang="en-US" dirty="0"/>
              <a:t>placed nearly 2,000 dismissed academics in posts abroad until 1946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19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8B280-CCBF-DAB5-7668-09B9A3969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3" y="417504"/>
            <a:ext cx="10076451" cy="1069975"/>
          </a:xfrm>
        </p:spPr>
        <p:txBody>
          <a:bodyPr>
            <a:normAutofit/>
          </a:bodyPr>
          <a:lstStyle/>
          <a:p>
            <a:r>
              <a:rPr lang="de-DE" dirty="0"/>
              <a:t>THREE COMPONENTS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A94344-9138-8566-FC4A-B8AE59C42C35}"/>
              </a:ext>
            </a:extLst>
          </p:cNvPr>
          <p:cNvSpPr/>
          <p:nvPr/>
        </p:nvSpPr>
        <p:spPr bwMode="auto">
          <a:xfrm>
            <a:off x="930722" y="1930412"/>
            <a:ext cx="11261277" cy="62859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FCD52B3F-F057-6312-3E5C-A220334578F6}"/>
              </a:ext>
            </a:extLst>
          </p:cNvPr>
          <p:cNvSpPr txBox="1">
            <a:spLocks/>
          </p:cNvSpPr>
          <p:nvPr/>
        </p:nvSpPr>
        <p:spPr bwMode="auto">
          <a:xfrm>
            <a:off x="1138111" y="2067123"/>
            <a:ext cx="6280784" cy="35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98" tIns="39999" rIns="79998" bIns="3999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1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9142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37133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1828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800" b="0" kern="0" dirty="0">
                <a:solidFill>
                  <a:srgbClr val="000000"/>
                </a:solidFill>
                <a:latin typeface="IBM Plex Sans Light" panose="020B0403050203000203" pitchFamily="34" charset="0"/>
              </a:rPr>
              <a:t>1. Individual Support </a:t>
            </a:r>
            <a:r>
              <a:rPr lang="de-DE" sz="1800" b="0" kern="0" dirty="0" err="1">
                <a:solidFill>
                  <a:srgbClr val="000000"/>
                </a:solidFill>
                <a:latin typeface="IBM Plex Sans Light" panose="020B0403050203000203" pitchFamily="34" charset="0"/>
              </a:rPr>
              <a:t>to</a:t>
            </a:r>
            <a:r>
              <a:rPr lang="de-DE" sz="1800" b="0" kern="0" dirty="0">
                <a:solidFill>
                  <a:srgbClr val="000000"/>
                </a:solidFill>
                <a:latin typeface="IBM Plex Sans Light" panose="020B0403050203000203" pitchFamily="34" charset="0"/>
              </a:rPr>
              <a:t> Researchers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903CB91-75E7-F9D8-B429-844727B10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6" b="17048"/>
          <a:stretch/>
        </p:blipFill>
        <p:spPr bwMode="auto">
          <a:xfrm>
            <a:off x="4872960" y="4629385"/>
            <a:ext cx="7319040" cy="222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27B4EA9C-FEC1-4A93-3093-5B9107205D53}"/>
              </a:ext>
            </a:extLst>
          </p:cNvPr>
          <p:cNvSpPr/>
          <p:nvPr/>
        </p:nvSpPr>
        <p:spPr bwMode="auto">
          <a:xfrm>
            <a:off x="930723" y="3713137"/>
            <a:ext cx="11261277" cy="62859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A927643-761D-68A2-8029-0074C2B4F70C}"/>
              </a:ext>
            </a:extLst>
          </p:cNvPr>
          <p:cNvSpPr/>
          <p:nvPr/>
        </p:nvSpPr>
        <p:spPr bwMode="auto">
          <a:xfrm>
            <a:off x="930721" y="2796889"/>
            <a:ext cx="11261277" cy="628595"/>
          </a:xfrm>
          <a:prstGeom prst="rect">
            <a:avLst/>
          </a:prstGeom>
          <a:solidFill>
            <a:schemeClr val="bg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Titel 2">
            <a:extLst>
              <a:ext uri="{FF2B5EF4-FFF2-40B4-BE49-F238E27FC236}">
                <a16:creationId xmlns:a16="http://schemas.microsoft.com/office/drawing/2014/main" id="{30340EBF-4278-5DF0-F36D-C30D7D365EF8}"/>
              </a:ext>
            </a:extLst>
          </p:cNvPr>
          <p:cNvSpPr txBox="1">
            <a:spLocks/>
          </p:cNvSpPr>
          <p:nvPr/>
        </p:nvSpPr>
        <p:spPr bwMode="auto">
          <a:xfrm>
            <a:off x="1138112" y="2903285"/>
            <a:ext cx="2556810" cy="40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98" tIns="39999" rIns="79998" bIns="3999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1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9142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37133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1828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800" b="0" kern="0" dirty="0">
                <a:solidFill>
                  <a:srgbClr val="000000"/>
                </a:solidFill>
                <a:latin typeface="IBM Plex Sans Light" panose="020B0403050203000203" pitchFamily="34" charset="0"/>
              </a:rPr>
              <a:t>2. </a:t>
            </a:r>
            <a:r>
              <a:rPr lang="de-DE" sz="1800" b="0" kern="0" dirty="0" err="1">
                <a:solidFill>
                  <a:srgbClr val="000000"/>
                </a:solidFill>
                <a:latin typeface="IBM Plex Sans Light" panose="020B0403050203000203" pitchFamily="34" charset="0"/>
              </a:rPr>
              <a:t>Capacity</a:t>
            </a:r>
            <a:r>
              <a:rPr lang="de-DE" sz="1800" b="0" kern="0" dirty="0">
                <a:solidFill>
                  <a:srgbClr val="000000"/>
                </a:solidFill>
                <a:latin typeface="IBM Plex Sans Light" panose="020B0403050203000203" pitchFamily="34" charset="0"/>
              </a:rPr>
              <a:t>-Building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6148D8FF-DEBF-8ED8-C2BE-35BF3A414F6C}"/>
              </a:ext>
            </a:extLst>
          </p:cNvPr>
          <p:cNvSpPr txBox="1">
            <a:spLocks/>
          </p:cNvSpPr>
          <p:nvPr/>
        </p:nvSpPr>
        <p:spPr bwMode="auto">
          <a:xfrm>
            <a:off x="1138112" y="3823811"/>
            <a:ext cx="2160240" cy="40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998" tIns="39999" rIns="79998" bIns="39999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45711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91422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137133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18284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de-DE" sz="1800" b="0" kern="0" dirty="0">
                <a:solidFill>
                  <a:srgbClr val="000000"/>
                </a:solidFill>
                <a:latin typeface="IBM Plex Sans Light" panose="020B0403050203000203" pitchFamily="34" charset="0"/>
              </a:rPr>
              <a:t>3. Networks</a:t>
            </a:r>
          </a:p>
        </p:txBody>
      </p:sp>
    </p:spTree>
    <p:extLst>
      <p:ext uri="{BB962C8B-B14F-4D97-AF65-F5344CB8AC3E}">
        <p14:creationId xmlns:p14="http://schemas.microsoft.com/office/powerpoint/2010/main" val="132107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00ECA-07F9-C5D5-464E-9227D4992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6788"/>
            <a:ext cx="9301222" cy="1325563"/>
          </a:xfrm>
        </p:spPr>
        <p:txBody>
          <a:bodyPr>
            <a:normAutofit/>
          </a:bodyPr>
          <a:lstStyle/>
          <a:p>
            <a:r>
              <a:rPr lang="de-DE" sz="3200" dirty="0"/>
              <a:t>Philipp Schwartz Initiative - Facts &amp; </a:t>
            </a:r>
            <a:r>
              <a:rPr lang="de-DE" sz="3200" dirty="0" err="1"/>
              <a:t>Figures</a:t>
            </a:r>
            <a:r>
              <a:rPr lang="de-DE" sz="3200" dirty="0"/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C8A4BF-268B-66A4-5A58-16070C9175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995453" cy="4351338"/>
          </a:xfrm>
        </p:spPr>
        <p:txBody>
          <a:bodyPr>
            <a:normAutofit/>
          </a:bodyPr>
          <a:lstStyle/>
          <a:p>
            <a:pPr marL="354013" indent="-354013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Established in 2016</a:t>
            </a:r>
          </a:p>
          <a:p>
            <a:pPr marL="354013" indent="-354013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For researchers at severe and acute individual risk, in all academic disciplines, from all countries of origin outside EU </a:t>
            </a:r>
          </a:p>
          <a:p>
            <a:pPr marL="354013" indent="-354013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PostDocs</a:t>
            </a:r>
            <a:r>
              <a:rPr lang="en-US" dirty="0"/>
              <a:t> to Senior Professors</a:t>
            </a:r>
          </a:p>
          <a:p>
            <a:pPr marL="354013" indent="-354013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Fully-funded 24-month fellowships </a:t>
            </a:r>
          </a:p>
          <a:p>
            <a:pPr marL="354013" indent="-354013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Optional 12-month extension (co-financed with host institution)</a:t>
            </a:r>
          </a:p>
          <a:p>
            <a:pPr marL="354013" indent="-354013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Steady State pre-2022: 50 fellowships per year in 2 annual calls for nominations</a:t>
            </a:r>
          </a:p>
          <a:p>
            <a:pPr marL="354013" indent="-35401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354013" indent="-35401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811213" lvl="1" indent="-354013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233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CB2F3B4-E1DA-9FEF-FD49-8A0596564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459" y="1545993"/>
            <a:ext cx="7234583" cy="146878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71682D9-ED92-BCDC-FE2C-D086761F206D}"/>
              </a:ext>
            </a:extLst>
          </p:cNvPr>
          <p:cNvSpPr txBox="1">
            <a:spLocks/>
          </p:cNvSpPr>
          <p:nvPr/>
        </p:nvSpPr>
        <p:spPr>
          <a:xfrm>
            <a:off x="1901887" y="3436070"/>
            <a:ext cx="3364879" cy="16498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chemeClr val="accent2"/>
                </a:solidFill>
              </a:rPr>
              <a:t>&gt;480</a:t>
            </a:r>
            <a:endParaRPr lang="de-DE" sz="3200" dirty="0">
              <a:solidFill>
                <a:schemeClr val="accent2"/>
              </a:solidFill>
            </a:endParaRPr>
          </a:p>
          <a:p>
            <a:r>
              <a:rPr lang="de-DE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Philipp Schwartz Fellows</a:t>
            </a:r>
            <a:endParaRPr lang="de-DE" sz="1400" b="0" dirty="0">
              <a:solidFill>
                <a:schemeClr val="tx1">
                  <a:lumMod val="95000"/>
                  <a:lumOff val="5000"/>
                </a:schemeClr>
              </a:solidFill>
              <a:latin typeface="IBM Plex Sans Light" panose="020B0403050203000203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BF142B2-CDEF-EA10-9F9D-A891E78BEC8D}"/>
              </a:ext>
            </a:extLst>
          </p:cNvPr>
          <p:cNvSpPr txBox="1">
            <a:spLocks/>
          </p:cNvSpPr>
          <p:nvPr/>
        </p:nvSpPr>
        <p:spPr>
          <a:xfrm>
            <a:off x="428325" y="5192687"/>
            <a:ext cx="2698743" cy="12751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100" dirty="0">
                <a:solidFill>
                  <a:schemeClr val="accent2"/>
                </a:solidFill>
              </a:rPr>
              <a:t>26</a:t>
            </a:r>
          </a:p>
          <a:p>
            <a:pPr marL="342900" lvl="2" indent="-342900" algn="ctr">
              <a:lnSpc>
                <a:spcPct val="120000"/>
              </a:lnSpc>
              <a:buClr>
                <a:schemeClr val="accent3"/>
              </a:buClr>
            </a:pPr>
            <a:r>
              <a:rPr lang="de-DE" sz="15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</a:rPr>
              <a:t>Countries </a:t>
            </a:r>
            <a:r>
              <a:rPr lang="de-DE" sz="1500" kern="0" dirty="0" err="1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</a:rPr>
              <a:t>of</a:t>
            </a:r>
            <a:r>
              <a:rPr lang="de-DE" sz="15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</a:rPr>
              <a:t> Origin: </a:t>
            </a:r>
          </a:p>
          <a:p>
            <a:pPr marL="342900" lvl="2" indent="-342900" algn="ctr">
              <a:lnSpc>
                <a:spcPct val="120000"/>
              </a:lnSpc>
              <a:buClr>
                <a:schemeClr val="accent3"/>
              </a:buClr>
            </a:pPr>
            <a:r>
              <a:rPr lang="de-DE" sz="15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</a:rPr>
              <a:t>Turkey, Ukraine, </a:t>
            </a:r>
            <a:r>
              <a:rPr lang="de-DE" sz="1500" kern="0" dirty="0" err="1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</a:rPr>
              <a:t>Syria</a:t>
            </a:r>
            <a:r>
              <a:rPr lang="de-DE" sz="15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</a:rPr>
              <a:t>, Afghanistan, Iran, …</a:t>
            </a:r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IBM Plex Sans Light" panose="020B0403050203000203" pitchFamily="34" charset="0"/>
              <a:cs typeface="Arial"/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8F87D28-DD27-AE10-0752-191066F86617}"/>
              </a:ext>
            </a:extLst>
          </p:cNvPr>
          <p:cNvSpPr txBox="1">
            <a:spLocks/>
          </p:cNvSpPr>
          <p:nvPr/>
        </p:nvSpPr>
        <p:spPr>
          <a:xfrm>
            <a:off x="3197409" y="5192687"/>
            <a:ext cx="3039016" cy="130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100" dirty="0">
                <a:solidFill>
                  <a:schemeClr val="accent2"/>
                </a:solidFill>
              </a:rPr>
              <a:t>27</a:t>
            </a:r>
          </a:p>
          <a:p>
            <a:pPr algn="ctr">
              <a:lnSpc>
                <a:spcPct val="100000"/>
              </a:lnSpc>
            </a:pPr>
            <a:r>
              <a:rPr lang="de-DE" sz="1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Preparatory</a:t>
            </a:r>
            <a:r>
              <a:rPr lang="de-DE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 Fellowships </a:t>
            </a:r>
            <a:r>
              <a:rPr lang="de-DE" sz="1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under</a:t>
            </a:r>
            <a:endParaRPr lang="de-DE" sz="1400" b="0" dirty="0">
              <a:solidFill>
                <a:schemeClr val="tx1">
                  <a:lumMod val="95000"/>
                  <a:lumOff val="5000"/>
                </a:schemeClr>
              </a:solidFill>
              <a:latin typeface="IBM Plex Sans Light" panose="020B0403050203000203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PSI Emergency Fund Ukraine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CE03BD8-B500-81F9-9074-4158DD78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553" y="220430"/>
            <a:ext cx="8766048" cy="1325563"/>
          </a:xfrm>
        </p:spPr>
        <p:txBody>
          <a:bodyPr>
            <a:normAutofit/>
          </a:bodyPr>
          <a:lstStyle/>
          <a:p>
            <a:r>
              <a:rPr lang="de-DE" sz="3200" dirty="0"/>
              <a:t>Facts &amp; </a:t>
            </a:r>
            <a:r>
              <a:rPr lang="de-DE" sz="3200" dirty="0" err="1"/>
              <a:t>Figures</a:t>
            </a:r>
            <a:r>
              <a:rPr lang="de-DE" sz="3200" dirty="0"/>
              <a:t> –  </a:t>
            </a:r>
            <a:r>
              <a:rPr lang="de-DE" sz="3200" dirty="0" err="1"/>
              <a:t>as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November 2023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42527D0-4537-03A4-C297-8AC3C704247C}"/>
              </a:ext>
            </a:extLst>
          </p:cNvPr>
          <p:cNvSpPr txBox="1">
            <a:spLocks/>
          </p:cNvSpPr>
          <p:nvPr/>
        </p:nvSpPr>
        <p:spPr>
          <a:xfrm>
            <a:off x="5517338" y="3436070"/>
            <a:ext cx="1907589" cy="16498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chemeClr val="accent2"/>
                </a:solidFill>
              </a:rPr>
              <a:t>&gt;125</a:t>
            </a:r>
            <a:endParaRPr lang="de-DE" sz="3200" dirty="0">
              <a:solidFill>
                <a:schemeClr val="accent2"/>
              </a:solidFill>
            </a:endParaRPr>
          </a:p>
          <a:p>
            <a:r>
              <a:rPr lang="de-DE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Host </a:t>
            </a:r>
            <a:r>
              <a:rPr lang="de-DE" sz="1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Institutions</a:t>
            </a:r>
            <a:endParaRPr lang="de-DE" sz="1600" b="0" dirty="0">
              <a:solidFill>
                <a:schemeClr val="tx1">
                  <a:lumMod val="95000"/>
                  <a:lumOff val="5000"/>
                </a:schemeClr>
              </a:solidFill>
              <a:latin typeface="IBM Plex Sans Light" panose="020B0403050203000203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786929D3-028F-51A8-1770-E4290C3DE47F}"/>
              </a:ext>
            </a:extLst>
          </p:cNvPr>
          <p:cNvSpPr txBox="1">
            <a:spLocks/>
          </p:cNvSpPr>
          <p:nvPr/>
        </p:nvSpPr>
        <p:spPr>
          <a:xfrm>
            <a:off x="9101328" y="5087778"/>
            <a:ext cx="2769084" cy="130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100" dirty="0">
                <a:solidFill>
                  <a:schemeClr val="accent2"/>
                </a:solidFill>
              </a:rPr>
              <a:t>12</a:t>
            </a:r>
          </a:p>
          <a:p>
            <a:pPr algn="ctr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Fellowships </a:t>
            </a:r>
            <a:r>
              <a:rPr lang="de-DE" sz="1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under</a:t>
            </a:r>
            <a:r>
              <a:rPr lang="de-DE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Special Programme Iran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AC11B5-39DE-F08F-F874-B8AB41482ABB}"/>
              </a:ext>
            </a:extLst>
          </p:cNvPr>
          <p:cNvSpPr txBox="1"/>
          <p:nvPr/>
        </p:nvSpPr>
        <p:spPr>
          <a:xfrm>
            <a:off x="8484961" y="3428704"/>
            <a:ext cx="294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/>
                </a:solidFill>
                <a:latin typeface="IBM Plex Sans" panose="020B0503050203000203" pitchFamily="34" charset="0"/>
              </a:rPr>
              <a:t>59% </a:t>
            </a:r>
            <a:r>
              <a:rPr lang="it-IT" sz="1600" dirty="0">
                <a:latin typeface="IBM Plex Sans" panose="020B0503050203000203" pitchFamily="34" charset="0"/>
              </a:rPr>
              <a:t>male</a:t>
            </a:r>
          </a:p>
          <a:p>
            <a:r>
              <a:rPr lang="it-IT" sz="2400" b="1" dirty="0">
                <a:solidFill>
                  <a:schemeClr val="accent2"/>
                </a:solidFill>
                <a:latin typeface="IBM Plex Sans" panose="020B0503050203000203" pitchFamily="34" charset="0"/>
              </a:rPr>
              <a:t>41%</a:t>
            </a:r>
            <a:r>
              <a:rPr lang="it-IT" sz="1600" dirty="0">
                <a:latin typeface="IBM Plex Sans" panose="020B0503050203000203" pitchFamily="34" charset="0"/>
              </a:rPr>
              <a:t> </a:t>
            </a:r>
            <a:r>
              <a:rPr lang="it-IT" sz="1600" dirty="0" err="1">
                <a:latin typeface="IBM Plex Sans" panose="020B0503050203000203" pitchFamily="34" charset="0"/>
              </a:rPr>
              <a:t>female</a:t>
            </a:r>
            <a:endParaRPr lang="it-IT" sz="1600" dirty="0">
              <a:latin typeface="IBM Plex Sans" panose="020B0503050203000203" pitchFamily="34" charset="0"/>
            </a:endParaRPr>
          </a:p>
          <a:p>
            <a:r>
              <a:rPr lang="it-IT" sz="2400" b="1" dirty="0">
                <a:solidFill>
                  <a:schemeClr val="accent2"/>
                </a:solidFill>
                <a:latin typeface="IBM Plex Sans" panose="020B0503050203000203" pitchFamily="34" charset="0"/>
              </a:rPr>
              <a:t>0.2% </a:t>
            </a:r>
            <a:r>
              <a:rPr lang="it-IT" sz="1600" dirty="0" err="1">
                <a:latin typeface="IBM Plex Sans" panose="020B0503050203000203" pitchFamily="34" charset="0"/>
              </a:rPr>
              <a:t>non-binary</a:t>
            </a:r>
            <a:endParaRPr lang="it-IT" sz="1600" dirty="0">
              <a:latin typeface="IBM Plex Sans" panose="020B0503050203000203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D310FFF-2C25-7249-4129-D066B0ECE71C}"/>
              </a:ext>
            </a:extLst>
          </p:cNvPr>
          <p:cNvSpPr txBox="1">
            <a:spLocks/>
          </p:cNvSpPr>
          <p:nvPr/>
        </p:nvSpPr>
        <p:spPr>
          <a:xfrm>
            <a:off x="6332244" y="5195359"/>
            <a:ext cx="2769084" cy="13071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/>
                </a:solidFill>
                <a:latin typeface="IBM Plex Sans" panose="020B050305020300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de-DE" sz="3100" dirty="0">
                <a:solidFill>
                  <a:schemeClr val="accent2"/>
                </a:solidFill>
              </a:rPr>
              <a:t>20</a:t>
            </a:r>
          </a:p>
          <a:p>
            <a:pPr algn="ctr">
              <a:lnSpc>
                <a:spcPct val="100000"/>
              </a:lnSpc>
            </a:pPr>
            <a:r>
              <a:rPr lang="de-DE" sz="1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Bridging</a:t>
            </a:r>
            <a:r>
              <a:rPr lang="de-DE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 Fellowships </a:t>
            </a:r>
            <a:r>
              <a:rPr lang="de-DE" sz="1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under</a:t>
            </a:r>
            <a:r>
              <a:rPr lang="de-DE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de-DE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IBM Plex Sans Light" panose="020B0403050203000203" pitchFamily="34" charset="0"/>
              </a:rPr>
              <a:t>Special Programme Afghanistan</a:t>
            </a:r>
          </a:p>
        </p:txBody>
      </p:sp>
    </p:spTree>
    <p:extLst>
      <p:ext uri="{BB962C8B-B14F-4D97-AF65-F5344CB8AC3E}">
        <p14:creationId xmlns:p14="http://schemas.microsoft.com/office/powerpoint/2010/main" val="21336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00ECA-07F9-C5D5-464E-9227D4992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de-DE" altLang="de-DE" sz="3600" kern="0" dirty="0"/>
              <a:t>Higher </a:t>
            </a:r>
            <a:r>
              <a:rPr lang="de-DE" altLang="de-DE" sz="3600" kern="0" dirty="0" err="1"/>
              <a:t>education</a:t>
            </a:r>
            <a:r>
              <a:rPr lang="de-DE" altLang="de-DE" sz="3600" kern="0" dirty="0"/>
              <a:t> </a:t>
            </a:r>
            <a:r>
              <a:rPr lang="de-DE" altLang="de-DE" sz="3600" kern="0" dirty="0" err="1"/>
              <a:t>institutions</a:t>
            </a:r>
            <a:br>
              <a:rPr lang="de-DE" altLang="de-DE" sz="3600" kern="0" dirty="0"/>
            </a:br>
            <a:r>
              <a:rPr lang="de-DE" altLang="de-DE" sz="3600" kern="0" dirty="0" err="1"/>
              <a:t>as</a:t>
            </a:r>
            <a:r>
              <a:rPr lang="de-DE" altLang="de-DE" sz="3600" kern="0" dirty="0"/>
              <a:t> </a:t>
            </a:r>
            <a:r>
              <a:rPr lang="de-DE" altLang="de-DE" sz="3600" kern="0" dirty="0" err="1"/>
              <a:t>applicants</a:t>
            </a:r>
            <a:r>
              <a:rPr lang="de-DE" altLang="de-DE" sz="3600" kern="0" dirty="0"/>
              <a:t> and </a:t>
            </a:r>
            <a:r>
              <a:rPr lang="de-DE" altLang="de-DE" sz="3600" kern="0" dirty="0" err="1"/>
              <a:t>beneficiaries</a:t>
            </a:r>
            <a:endParaRPr lang="de-DE" altLang="de-DE" sz="3600" kern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A613B64-B132-757A-29DF-15182AB7EECE}"/>
              </a:ext>
            </a:extLst>
          </p:cNvPr>
          <p:cNvSpPr/>
          <p:nvPr/>
        </p:nvSpPr>
        <p:spPr bwMode="auto">
          <a:xfrm>
            <a:off x="6424131" y="2880558"/>
            <a:ext cx="3168352" cy="19562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IBM Plex Sans" panose="020B0503050203000203" pitchFamily="34" charset="0"/>
              </a:rPr>
              <a:t>Higher Education Institution:</a:t>
            </a:r>
          </a:p>
          <a:p>
            <a:pPr marL="3175" lvl="2" eaLnBrk="1" hangingPunct="1">
              <a:spcBef>
                <a:spcPct val="40000"/>
              </a:spcBef>
            </a:pP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As </a:t>
            </a: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Grantee</a:t>
            </a: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:</a:t>
            </a:r>
          </a:p>
          <a:p>
            <a:pPr marL="180975" lvl="2" indent="-177800" eaLnBrk="1" hangingPunct="1">
              <a:spcBef>
                <a:spcPct val="40000"/>
              </a:spcBef>
              <a:buFont typeface="Arial" charset="0"/>
              <a:buChar char="●"/>
            </a:pP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Builds</a:t>
            </a: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 support </a:t>
            </a: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structures</a:t>
            </a:r>
            <a:endParaRPr lang="de-DE" sz="16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marL="180975" lvl="2" indent="-177800">
              <a:spcBef>
                <a:spcPct val="40000"/>
              </a:spcBef>
              <a:buFont typeface="Arial" charset="0"/>
              <a:buChar char="●"/>
            </a:pP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Awards </a:t>
            </a: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fellowships</a:t>
            </a:r>
            <a:endParaRPr lang="de-DE" sz="16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marL="180975" lvl="2" indent="-177800" eaLnBrk="1" hangingPunct="1">
              <a:spcBef>
                <a:spcPct val="40000"/>
              </a:spcBef>
              <a:buFont typeface="Arial" charset="0"/>
              <a:buChar char="●"/>
            </a:pP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Advises</a:t>
            </a: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 and </a:t>
            </a: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supports</a:t>
            </a: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fellows</a:t>
            </a:r>
            <a:endParaRPr lang="de-DE" sz="1600" dirty="0">
              <a:solidFill>
                <a:schemeClr val="tx1"/>
              </a:solidFill>
              <a:latin typeface="IBM Plex Sans" panose="020B050305020300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A4CA7C0-3E1B-AC5B-DEAC-4068358A0CEC}"/>
              </a:ext>
            </a:extLst>
          </p:cNvPr>
          <p:cNvSpPr/>
          <p:nvPr/>
        </p:nvSpPr>
        <p:spPr bwMode="auto">
          <a:xfrm>
            <a:off x="971558" y="2876292"/>
            <a:ext cx="3148317" cy="196056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Higher</a:t>
            </a:r>
            <a:r>
              <a:rPr kumimoji="0" lang="de-DE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IBM Plex Sans" panose="020B0503050203000203" pitchFamily="34" charset="0"/>
                <a:cs typeface="Arial" charset="0"/>
              </a:rPr>
              <a:t>E</a:t>
            </a:r>
            <a:r>
              <a:rPr kumimoji="0" lang="de-DE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ducation Institution: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As </a:t>
            </a: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Applicant</a:t>
            </a: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:</a:t>
            </a:r>
          </a:p>
          <a:p>
            <a:pPr marL="180975" marR="0" lvl="2" indent="-177800" defTabSz="914400" latinLnBrk="0">
              <a:lnSpc>
                <a:spcPct val="100000"/>
              </a:lnSpc>
              <a:spcBef>
                <a:spcPct val="40000"/>
              </a:spcBef>
              <a:buSzTx/>
              <a:buFont typeface="Arial" charset="0"/>
              <a:buChar char="●"/>
              <a:tabLst/>
            </a:pP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Hosting </a:t>
            </a: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concept</a:t>
            </a:r>
            <a:endParaRPr lang="de-DE" sz="16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marL="180975" lvl="2" indent="-177800" eaLnBrk="1" hangingPunct="1">
              <a:spcBef>
                <a:spcPct val="40000"/>
              </a:spcBef>
              <a:buFont typeface="Arial" charset="0"/>
              <a:buChar char="●"/>
            </a:pP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Nomination</a:t>
            </a:r>
          </a:p>
          <a:p>
            <a:pPr marL="180975" lvl="2" indent="-177800" eaLnBrk="1" hangingPunct="1">
              <a:spcBef>
                <a:spcPct val="40000"/>
              </a:spcBef>
              <a:buFont typeface="Arial" charset="0"/>
              <a:buChar char="●"/>
            </a:pP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3rd Party Risk Assessment</a:t>
            </a:r>
          </a:p>
        </p:txBody>
      </p:sp>
      <p:sp>
        <p:nvSpPr>
          <p:cNvPr id="9" name="Pfeil nach rechts 59">
            <a:extLst>
              <a:ext uri="{FF2B5EF4-FFF2-40B4-BE49-F238E27FC236}">
                <a16:creationId xmlns:a16="http://schemas.microsoft.com/office/drawing/2014/main" id="{81EBA88D-BCF0-1536-0F84-4E14153A2738}"/>
              </a:ext>
            </a:extLst>
          </p:cNvPr>
          <p:cNvSpPr/>
          <p:nvPr/>
        </p:nvSpPr>
        <p:spPr bwMode="auto">
          <a:xfrm>
            <a:off x="4119875" y="3858506"/>
            <a:ext cx="216024" cy="22850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0" name="Pfeil nach rechts 60">
            <a:extLst>
              <a:ext uri="{FF2B5EF4-FFF2-40B4-BE49-F238E27FC236}">
                <a16:creationId xmlns:a16="http://schemas.microsoft.com/office/drawing/2014/main" id="{82F557A7-1F91-362D-B0F5-37329C749DE4}"/>
              </a:ext>
            </a:extLst>
          </p:cNvPr>
          <p:cNvSpPr/>
          <p:nvPr/>
        </p:nvSpPr>
        <p:spPr bwMode="auto">
          <a:xfrm>
            <a:off x="6208107" y="3846768"/>
            <a:ext cx="179512" cy="22850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C8F6F3D-5276-B8D3-B707-541A6D96D755}"/>
              </a:ext>
            </a:extLst>
          </p:cNvPr>
          <p:cNvSpPr/>
          <p:nvPr/>
        </p:nvSpPr>
        <p:spPr bwMode="auto">
          <a:xfrm>
            <a:off x="5289630" y="1762014"/>
            <a:ext cx="4302853" cy="65535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Events: Philipp Schwartz Forum,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Inspireurope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 Stakeholder Forum</a:t>
            </a:r>
            <a:b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</a:b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3F0C1AC-C318-667E-FB4A-DF5686D7FB1B}"/>
              </a:ext>
            </a:extLst>
          </p:cNvPr>
          <p:cNvSpPr/>
          <p:nvPr/>
        </p:nvSpPr>
        <p:spPr bwMode="auto">
          <a:xfrm>
            <a:off x="971559" y="1754177"/>
            <a:ext cx="4109728" cy="64309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Partnerships</a:t>
            </a: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: </a:t>
            </a: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</a:rPr>
              <a:t>SAR, CARA, PAUSE…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</a:rPr>
              <a:t>Networks: SAR Germany, </a:t>
            </a: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</a:rPr>
              <a:t>Inspireurope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3" name="Pfeil nach links und oben 1">
            <a:extLst>
              <a:ext uri="{FF2B5EF4-FFF2-40B4-BE49-F238E27FC236}">
                <a16:creationId xmlns:a16="http://schemas.microsoft.com/office/drawing/2014/main" id="{73AC752B-EBF0-6D22-8F50-8729701DC4F4}"/>
              </a:ext>
            </a:extLst>
          </p:cNvPr>
          <p:cNvSpPr/>
          <p:nvPr/>
        </p:nvSpPr>
        <p:spPr bwMode="auto">
          <a:xfrm rot="2690643">
            <a:off x="4870246" y="2151651"/>
            <a:ext cx="605865" cy="598028"/>
          </a:xfrm>
          <a:prstGeom prst="leftUpArrow">
            <a:avLst>
              <a:gd name="adj1" fmla="val 13523"/>
              <a:gd name="adj2" fmla="val 4895"/>
              <a:gd name="adj3" fmla="val 34360"/>
            </a:avLst>
          </a:prstGeom>
          <a:solidFill>
            <a:schemeClr val="bg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C77D62D-4D10-6C57-DA38-46015F8D2857}"/>
              </a:ext>
            </a:extLst>
          </p:cNvPr>
          <p:cNvSpPr/>
          <p:nvPr/>
        </p:nvSpPr>
        <p:spPr bwMode="auto">
          <a:xfrm>
            <a:off x="4119875" y="5147177"/>
            <a:ext cx="2304256" cy="38034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Funding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37AEC46-46E9-D8FA-2B9A-41D392EE89E3}"/>
              </a:ext>
            </a:extLst>
          </p:cNvPr>
          <p:cNvSpPr/>
          <p:nvPr/>
        </p:nvSpPr>
        <p:spPr bwMode="auto">
          <a:xfrm>
            <a:off x="971558" y="5786720"/>
            <a:ext cx="4211029" cy="4099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German Federal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 </a:t>
            </a:r>
            <a:r>
              <a:rPr kumimoji="0" lang="de-DE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Foreign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 Office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A74D4BE-96A2-BBA2-8849-7035E0ADDB79}"/>
              </a:ext>
            </a:extLst>
          </p:cNvPr>
          <p:cNvSpPr/>
          <p:nvPr/>
        </p:nvSpPr>
        <p:spPr bwMode="auto">
          <a:xfrm>
            <a:off x="5478839" y="5786720"/>
            <a:ext cx="4113644" cy="390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Private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 </a:t>
            </a:r>
            <a:r>
              <a:rPr lang="de-DE" sz="1600" dirty="0">
                <a:solidFill>
                  <a:schemeClr val="tx1"/>
                </a:solidFill>
                <a:latin typeface="IBM Plex Sans" panose="020B0503050203000203" pitchFamily="34" charset="0"/>
                <a:cs typeface="Arial" charset="0"/>
              </a:rPr>
              <a:t>F</a:t>
            </a:r>
            <a:r>
              <a:rPr kumimoji="0" lang="de-DE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oundations and </a:t>
            </a:r>
            <a:r>
              <a:rPr kumimoji="0" lang="de-DE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Donors</a:t>
            </a:r>
            <a:endParaRPr kumimoji="0" lang="de-D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7" name="Pfeil nach oben 15">
            <a:extLst>
              <a:ext uri="{FF2B5EF4-FFF2-40B4-BE49-F238E27FC236}">
                <a16:creationId xmlns:a16="http://schemas.microsoft.com/office/drawing/2014/main" id="{B791D77E-4914-9DE7-C4B3-489785354C69}"/>
              </a:ext>
            </a:extLst>
          </p:cNvPr>
          <p:cNvSpPr/>
          <p:nvPr/>
        </p:nvSpPr>
        <p:spPr bwMode="auto">
          <a:xfrm>
            <a:off x="5173179" y="4836855"/>
            <a:ext cx="197648" cy="301799"/>
          </a:xfrm>
          <a:prstGeom prst="upArrow">
            <a:avLst>
              <a:gd name="adj1" fmla="val 50000"/>
              <a:gd name="adj2" fmla="val 7816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8" name="Pfeil nach oben 16">
            <a:extLst>
              <a:ext uri="{FF2B5EF4-FFF2-40B4-BE49-F238E27FC236}">
                <a16:creationId xmlns:a16="http://schemas.microsoft.com/office/drawing/2014/main" id="{0704A36C-6D1F-846A-2E2E-C71584418A09}"/>
              </a:ext>
            </a:extLst>
          </p:cNvPr>
          <p:cNvSpPr/>
          <p:nvPr/>
        </p:nvSpPr>
        <p:spPr bwMode="auto">
          <a:xfrm>
            <a:off x="4563339" y="5519645"/>
            <a:ext cx="216024" cy="267075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19" name="Pfeil nach oben 17">
            <a:extLst>
              <a:ext uri="{FF2B5EF4-FFF2-40B4-BE49-F238E27FC236}">
                <a16:creationId xmlns:a16="http://schemas.microsoft.com/office/drawing/2014/main" id="{9B76864F-51AE-D72B-DE66-02BE93EBB3B8}"/>
              </a:ext>
            </a:extLst>
          </p:cNvPr>
          <p:cNvSpPr/>
          <p:nvPr/>
        </p:nvSpPr>
        <p:spPr bwMode="auto">
          <a:xfrm>
            <a:off x="5788947" y="5507608"/>
            <a:ext cx="216024" cy="277095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IBM Plex Sans" panose="020B0503050203000203" pitchFamily="34" charset="0"/>
              <a:cs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BF7F452-82A0-C09A-46CB-A93740E0F653}"/>
              </a:ext>
            </a:extLst>
          </p:cNvPr>
          <p:cNvSpPr/>
          <p:nvPr/>
        </p:nvSpPr>
        <p:spPr bwMode="auto">
          <a:xfrm>
            <a:off x="4335899" y="2880558"/>
            <a:ext cx="1872208" cy="19562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de-DE" sz="1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  <a:cs typeface="Arial" charset="0"/>
              </a:rPr>
              <a:t>AvH: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Selection</a:t>
            </a:r>
            <a:endParaRPr lang="de-DE" sz="16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Funding</a:t>
            </a:r>
            <a:endParaRPr lang="de-DE" sz="16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marL="285750" marR="0" indent="-285750" defTabSz="914400" rtl="0" eaLnBrk="1" fontAlgn="base" latinLnBrk="0" hangingPunct="1"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de-DE" sz="1600" dirty="0" err="1">
                <a:solidFill>
                  <a:schemeClr val="tx1"/>
                </a:solidFill>
                <a:latin typeface="IBM Plex Sans" panose="020B0503050203000203" pitchFamily="34" charset="0"/>
              </a:rPr>
              <a:t>Advice</a:t>
            </a:r>
            <a:endParaRPr lang="de-DE" sz="1600" dirty="0">
              <a:solidFill>
                <a:schemeClr val="tx1"/>
              </a:solidFill>
              <a:latin typeface="IBM Plex Sans" panose="020B0503050203000203" pitchFamily="34" charset="0"/>
            </a:endParaRPr>
          </a:p>
          <a:p>
            <a:pPr marL="285750" marR="0" indent="-285750" defTabSz="914400" rtl="0" eaLnBrk="1" fontAlgn="base" latinLnBrk="0" hangingPunct="1"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16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BM Plex Sans" panose="020B0503050203000203" pitchFamily="34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92929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F3665-9FC4-9DD9-287D-3B22B9F4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Host </a:t>
            </a:r>
            <a:r>
              <a:rPr lang="de-DE" sz="3200" dirty="0" err="1"/>
              <a:t>institutions</a:t>
            </a:r>
            <a:r>
              <a:rPr lang="de-DE" sz="3200" dirty="0"/>
              <a:t> – </a:t>
            </a:r>
            <a:r>
              <a:rPr lang="de-DE" sz="3200" dirty="0" err="1"/>
              <a:t>role</a:t>
            </a:r>
            <a:r>
              <a:rPr lang="de-DE" sz="3200" dirty="0"/>
              <a:t> and </a:t>
            </a:r>
            <a:r>
              <a:rPr lang="de-DE" sz="3200" dirty="0" err="1"/>
              <a:t>responsabilities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54E223-BEBD-D6F8-DECD-C6C590164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97023"/>
            <a:ext cx="9301223" cy="4079939"/>
          </a:xfrm>
        </p:spPr>
        <p:txBody>
          <a:bodyPr/>
          <a:lstStyle/>
          <a:p>
            <a:r>
              <a:rPr lang="en-US" sz="2400" dirty="0"/>
              <a:t>Auxiliary funds for the host institution: 20,000 EUR per fellow hosted</a:t>
            </a:r>
          </a:p>
          <a:p>
            <a:endParaRPr lang="de-DE" dirty="0"/>
          </a:p>
          <a:p>
            <a:pPr marL="804863" lvl="2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preparing for the transition phase at the end of the fellowship </a:t>
            </a:r>
          </a:p>
          <a:p>
            <a:pPr marL="804863" lvl="2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raising awareness concerning the issue of "threatened researchers“</a:t>
            </a:r>
          </a:p>
          <a:p>
            <a:pPr marL="804863" lvl="2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developing measures for networking activities and the individual researchers, e.g. language courses, career training, coaching, initiation of job shadowing or internship programmes, participation in research related and vocational events</a:t>
            </a:r>
            <a:endParaRPr lang="en-US" sz="2000" dirty="0">
              <a:solidFill>
                <a:srgbClr val="FF0000"/>
              </a:solidFill>
            </a:endParaRPr>
          </a:p>
          <a:p>
            <a:pPr marL="804863" lvl="2">
              <a:lnSpc>
                <a:spcPct val="100000"/>
              </a:lnSpc>
              <a:spcAft>
                <a:spcPts val="600"/>
              </a:spcAft>
            </a:pPr>
            <a:r>
              <a:rPr lang="de-DE" sz="2000" dirty="0" err="1">
                <a:sym typeface="Wingdings" panose="05000000000000000000" pitchFamily="2" charset="2"/>
              </a:rPr>
              <a:t>to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help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establish</a:t>
            </a:r>
            <a:r>
              <a:rPr lang="de-DE" sz="2000" dirty="0">
                <a:sym typeface="Wingdings" panose="05000000000000000000" pitchFamily="2" charset="2"/>
              </a:rPr>
              <a:t> </a:t>
            </a:r>
            <a:r>
              <a:rPr lang="de-DE" sz="2000" dirty="0" err="1">
                <a:sym typeface="Wingdings" panose="05000000000000000000" pitchFamily="2" charset="2"/>
              </a:rPr>
              <a:t>long</a:t>
            </a:r>
            <a:r>
              <a:rPr lang="de-DE" sz="2000" dirty="0">
                <a:sym typeface="Wingdings" panose="05000000000000000000" pitchFamily="2" charset="2"/>
              </a:rPr>
              <a:t>-term support </a:t>
            </a:r>
            <a:r>
              <a:rPr lang="de-DE" sz="2000" dirty="0" err="1">
                <a:sym typeface="Wingdings" panose="05000000000000000000" pitchFamily="2" charset="2"/>
              </a:rPr>
              <a:t>structures</a:t>
            </a:r>
            <a:endParaRPr lang="de-DE" sz="2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85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3C6A5-1B3A-FDA2-E54F-6469EF80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Host </a:t>
            </a:r>
            <a:r>
              <a:rPr lang="de-DE" sz="3200" dirty="0" err="1"/>
              <a:t>institutions</a:t>
            </a:r>
            <a:r>
              <a:rPr lang="de-DE" sz="2800" dirty="0"/>
              <a:t> – </a:t>
            </a:r>
            <a:r>
              <a:rPr lang="de-DE" sz="2800" dirty="0" err="1"/>
              <a:t>roles</a:t>
            </a:r>
            <a:r>
              <a:rPr lang="de-DE" sz="2800" dirty="0"/>
              <a:t> and </a:t>
            </a:r>
            <a:r>
              <a:rPr lang="de-DE" sz="2800" dirty="0" err="1"/>
              <a:t>responsabilities</a:t>
            </a:r>
            <a:r>
              <a:rPr lang="de-DE" sz="2800" dirty="0"/>
              <a:t> (2)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5442D38-EC5E-7FE6-046B-91AFC55D5E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Institution in </a:t>
            </a:r>
            <a:r>
              <a:rPr lang="de-DE" dirty="0" err="1"/>
              <a:t>general</a:t>
            </a:r>
            <a:r>
              <a:rPr lang="de-DE" dirty="0"/>
              <a:t>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en-US" dirty="0"/>
              <a:t>for the creation of a sustainable support infrastructure for threatened researchers</a:t>
            </a:r>
            <a:br>
              <a:rPr lang="de-DE" dirty="0"/>
            </a:br>
            <a:endParaRPr lang="de-DE" dirty="0"/>
          </a:p>
          <a:p>
            <a:r>
              <a:rPr lang="de-DE" dirty="0"/>
              <a:t>Programme </a:t>
            </a:r>
            <a:r>
              <a:rPr lang="de-DE" dirty="0" err="1"/>
              <a:t>manager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administration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, </a:t>
            </a:r>
          </a:p>
          <a:p>
            <a:pPr lvl="1"/>
            <a:r>
              <a:rPr lang="de-DE" dirty="0" err="1"/>
              <a:t>disbursement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fellowships</a:t>
            </a:r>
            <a:r>
              <a:rPr lang="de-DE" dirty="0"/>
              <a:t>, </a:t>
            </a:r>
          </a:p>
          <a:p>
            <a:pPr lvl="1"/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Alexander von Humboldt </a:t>
            </a:r>
            <a:r>
              <a:rPr lang="de-DE" dirty="0" err="1"/>
              <a:t>Foundation</a:t>
            </a:r>
            <a:br>
              <a:rPr lang="de-DE" dirty="0"/>
            </a:br>
            <a:endParaRPr lang="de-DE" dirty="0"/>
          </a:p>
          <a:p>
            <a:r>
              <a:rPr lang="de-DE" dirty="0"/>
              <a:t>Academic </a:t>
            </a:r>
            <a:r>
              <a:rPr lang="de-DE" dirty="0" err="1"/>
              <a:t>mentor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Responsible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and support</a:t>
            </a:r>
          </a:p>
          <a:p>
            <a:pPr lvl="1"/>
            <a:r>
              <a:rPr lang="de-DE" dirty="0" err="1"/>
              <a:t>Ideally</a:t>
            </a:r>
            <a:r>
              <a:rPr lang="de-DE" dirty="0"/>
              <a:t> </a:t>
            </a: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guest</a:t>
            </a:r>
            <a:r>
              <a:rPr lang="de-DE" dirty="0"/>
              <a:t> </a:t>
            </a:r>
            <a:r>
              <a:rPr lang="de-DE" dirty="0" err="1"/>
              <a:t>researcher</a:t>
            </a:r>
            <a:r>
              <a:rPr lang="de-DE" dirty="0"/>
              <a:t> 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429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vH Farb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7DC299"/>
      </a:accent1>
      <a:accent2>
        <a:srgbClr val="00D5E3"/>
      </a:accent2>
      <a:accent3>
        <a:srgbClr val="45C3C3"/>
      </a:accent3>
      <a:accent4>
        <a:srgbClr val="FF9664"/>
      </a:accent4>
      <a:accent5>
        <a:srgbClr val="75EB9E"/>
      </a:accent5>
      <a:accent6>
        <a:srgbClr val="FF00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DBE70A5FED6044B4CC3D7DC66DA3FD" ma:contentTypeVersion="15" ma:contentTypeDescription="Create a new document." ma:contentTypeScope="" ma:versionID="fe8bd714f25e4801f496882ee5a47c78">
  <xsd:schema xmlns:xsd="http://www.w3.org/2001/XMLSchema" xmlns:xs="http://www.w3.org/2001/XMLSchema" xmlns:p="http://schemas.microsoft.com/office/2006/metadata/properties" xmlns:ns2="b1d2c6c9-c1dc-4b52-9e7d-17eb1a9234c5" xmlns:ns3="ec94cac4-eb7e-4c9c-bd8f-bf878bef98c3" targetNamespace="http://schemas.microsoft.com/office/2006/metadata/properties" ma:root="true" ma:fieldsID="3c600a730006791f7751c67f4e45b3eb" ns2:_="" ns3:_="">
    <xsd:import namespace="b1d2c6c9-c1dc-4b52-9e7d-17eb1a9234c5"/>
    <xsd:import namespace="ec94cac4-eb7e-4c9c-bd8f-bf878bef98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2c6c9-c1dc-4b52-9e7d-17eb1a9234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ee92b2f-d444-4214-abdd-12644e6e9e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4cac4-eb7e-4c9c-bd8f-bf878bef98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b53815f-70f6-4d99-a988-ec5cfc8469cc}" ma:internalName="TaxCatchAll" ma:showField="CatchAllData" ma:web="ec94cac4-eb7e-4c9c-bd8f-bf878bef98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4cac4-eb7e-4c9c-bd8f-bf878bef98c3" xsi:nil="true"/>
    <lcf76f155ced4ddcb4097134ff3c332f xmlns="b1d2c6c9-c1dc-4b52-9e7d-17eb1a9234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65111D-693A-41DF-8D4C-B9D988E80A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8CB690-D0B1-4C08-AC24-9A4C8A6D1A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2c6c9-c1dc-4b52-9e7d-17eb1a9234c5"/>
    <ds:schemaRef ds:uri="ec94cac4-eb7e-4c9c-bd8f-bf878bef98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3D2917-2F4E-4675-81BD-7E40307E3CFD}">
  <ds:schemaRefs>
    <ds:schemaRef ds:uri="http://schemas.microsoft.com/office/infopath/2007/PartnerControls"/>
    <ds:schemaRef ds:uri="http://purl.org/dc/elements/1.1/"/>
    <ds:schemaRef ds:uri="008c5496-f11a-4c31-b893-f6b1548afa54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a37eff5b-52a1-444d-aae7-f7b46aaf3323"/>
    <ds:schemaRef ds:uri="6b443cd7-39c8-4ab5-9f01-57e5763feeff"/>
    <ds:schemaRef ds:uri="http://www.w3.org/XML/1998/namespace"/>
    <ds:schemaRef ds:uri="http://purl.org/dc/dcmitype/"/>
    <ds:schemaRef ds:uri="ec94cac4-eb7e-4c9c-bd8f-bf878bef98c3"/>
    <ds:schemaRef ds:uri="b1d2c6c9-c1dc-4b52-9e7d-17eb1a9234c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943</Words>
  <Application>Microsoft Office PowerPoint</Application>
  <PresentationFormat>Widescreen</PresentationFormat>
  <Paragraphs>159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IBM Plex Sans</vt:lpstr>
      <vt:lpstr>IBM Plex Sans Light</vt:lpstr>
      <vt:lpstr>Wingdings</vt:lpstr>
      <vt:lpstr>Office</vt:lpstr>
      <vt:lpstr>Funding Opportunities for Researchers at Risk  The Philipp Schwartz Initiative</vt:lpstr>
      <vt:lpstr>The Alexander von Humboldt Foundation</vt:lpstr>
      <vt:lpstr>PowerPoint Presentation</vt:lpstr>
      <vt:lpstr>THREE COMPONENTS</vt:lpstr>
      <vt:lpstr>Philipp Schwartz Initiative - Facts &amp; Figures </vt:lpstr>
      <vt:lpstr>Facts &amp; Figures –  as of November 2023</vt:lpstr>
      <vt:lpstr>Higher education institutions as applicants and beneficiaries</vt:lpstr>
      <vt:lpstr>Host institutions – role and responsabilities</vt:lpstr>
      <vt:lpstr>Host institutions – roles and responsabilities (2)</vt:lpstr>
      <vt:lpstr>Selection Criteria</vt:lpstr>
      <vt:lpstr>Challenging Transitions</vt:lpstr>
      <vt:lpstr>Current Challenges for the PSI:  Crisis Response versus Individual Support</vt:lpstr>
      <vt:lpstr>PowerPoint Presentation</vt:lpstr>
      <vt:lpstr> </vt:lpstr>
      <vt:lpstr>Partners</vt:lpstr>
      <vt:lpstr>Resources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Grote, Alexander</dc:creator>
  <cp:lastModifiedBy>Sinead O'Gorman</cp:lastModifiedBy>
  <cp:revision>84</cp:revision>
  <dcterms:created xsi:type="dcterms:W3CDTF">2023-02-09T08:46:02Z</dcterms:created>
  <dcterms:modified xsi:type="dcterms:W3CDTF">2023-12-21T11:24:36Z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0x01010079DBE70A5FED6044B4CC3D7DC66DA3FD</vt:lpwstr>
  </property>
</Properties>
</file>