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32"/>
  </p:notesMasterIdLst>
  <p:handoutMasterIdLst>
    <p:handoutMasterId r:id="rId33"/>
  </p:handoutMasterIdLst>
  <p:sldIdLst>
    <p:sldId id="2147375440" r:id="rId6"/>
    <p:sldId id="2147375430" r:id="rId7"/>
    <p:sldId id="2147375432" r:id="rId8"/>
    <p:sldId id="286" r:id="rId9"/>
    <p:sldId id="976" r:id="rId10"/>
    <p:sldId id="2147375402" r:id="rId11"/>
    <p:sldId id="2147375441" r:id="rId12"/>
    <p:sldId id="926" r:id="rId13"/>
    <p:sldId id="2147375433" r:id="rId14"/>
    <p:sldId id="2147375436" r:id="rId15"/>
    <p:sldId id="934" r:id="rId16"/>
    <p:sldId id="340" r:id="rId17"/>
    <p:sldId id="333" r:id="rId18"/>
    <p:sldId id="339" r:id="rId19"/>
    <p:sldId id="2147375442" r:id="rId20"/>
    <p:sldId id="2147375435" r:id="rId21"/>
    <p:sldId id="2147375421" r:id="rId22"/>
    <p:sldId id="1022" r:id="rId23"/>
    <p:sldId id="496" r:id="rId24"/>
    <p:sldId id="507" r:id="rId25"/>
    <p:sldId id="499" r:id="rId26"/>
    <p:sldId id="546" r:id="rId27"/>
    <p:sldId id="1036" r:id="rId28"/>
    <p:sldId id="304" r:id="rId29"/>
    <p:sldId id="523" r:id="rId30"/>
    <p:sldId id="936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DC5E24-243C-905D-DF2C-3567B4B4E046}" name="BOTTARO Silvia (RTD)" initials="BS(" userId="S::Silvia.BOTTARO@ec.europa.eu::0fecfe03-f4e5-4a27-8156-1b609a5d1d40" providerId="AD"/>
  <p188:author id="{D87CAF55-94F3-8B8E-27E0-B4C284587147}" name="FAURE Jean-Emmanuel (RTD)" initials="F(" userId="S::jean-emmanuel.faure@ec.europa.eu::b3469024-22b4-446e-a2aa-04af9df031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C7F0F3"/>
    <a:srgbClr val="00B0F0"/>
    <a:srgbClr val="035DC1"/>
    <a:srgbClr val="024EA2"/>
    <a:srgbClr val="E6842A"/>
    <a:srgbClr val="906930"/>
    <a:srgbClr val="0356B1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514044874822"/>
          <c:y val="0.12177530951240943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2-4FE5-BFC3-6E713995E05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2-4FE5-BFC3-6E713995E0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2-4FE5-BFC3-6E713995E0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2-4FE5-BFC3-6E713995E05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02-4FE5-BFC3-6E713995E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514044874822"/>
          <c:y val="0.12177530951240943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2-4E7D-9CF4-2D2567F44ABD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2-4E7D-9CF4-2D2567F44A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D2-4E7D-9CF4-2D2567F44A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D2-4E7D-9CF4-2D2567F44AB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D2-4E7D-9CF4-2D2567F44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514044874822"/>
          <c:y val="0.12177530951240943"/>
          <c:w val="0.74315702267184747"/>
          <c:h val="0.837765775530498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A0-438B-B115-85636563BCF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A0-438B-B115-85636563BC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A0-438B-B115-85636563BC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A0-438B-B115-85636563BCF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A0-438B-B115-85636563B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6E202-6B65-41A0-9924-62FC8979D5E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CF11B460-D34F-46C8-9386-7A17C7A3E9F6}">
      <dgm:prSet phldrT="[Text]" custT="1"/>
      <dgm:spPr/>
      <dgm:t>
        <a:bodyPr/>
        <a:lstStyle/>
        <a:p>
          <a:r>
            <a:rPr lang="en-150" sz="5100" dirty="0"/>
            <a:t>   </a:t>
          </a:r>
          <a:r>
            <a:rPr lang="en-150" sz="4000" dirty="0"/>
            <a:t>2018	</a:t>
          </a:r>
          <a:endParaRPr lang="en-IE" sz="5100" dirty="0"/>
        </a:p>
      </dgm:t>
    </dgm:pt>
    <dgm:pt modelId="{B95DCB98-1C90-42E1-B919-F44F54DD1182}" type="parTrans" cxnId="{6BE5732C-B5F7-4EAD-BEA2-B513A873674D}">
      <dgm:prSet/>
      <dgm:spPr/>
      <dgm:t>
        <a:bodyPr/>
        <a:lstStyle/>
        <a:p>
          <a:endParaRPr lang="en-IE"/>
        </a:p>
      </dgm:t>
    </dgm:pt>
    <dgm:pt modelId="{38A35850-E2F8-4E20-B868-58225CE73553}" type="sibTrans" cxnId="{6BE5732C-B5F7-4EAD-BEA2-B513A873674D}">
      <dgm:prSet/>
      <dgm:spPr/>
      <dgm:t>
        <a:bodyPr/>
        <a:lstStyle/>
        <a:p>
          <a:endParaRPr lang="en-IE"/>
        </a:p>
      </dgm:t>
    </dgm:pt>
    <dgm:pt modelId="{EAD190EE-DD6A-47AB-A6F2-FE226C7F226E}">
      <dgm:prSet phldrT="[Text]" custT="1"/>
      <dgm:spPr/>
      <dgm:t>
        <a:bodyPr/>
        <a:lstStyle/>
        <a:p>
          <a:r>
            <a:rPr lang="en-150" sz="1600" dirty="0"/>
            <a:t>Recommendation on access to and preservation of scientific information </a:t>
          </a:r>
          <a:endParaRPr lang="en-IE" sz="1600" dirty="0"/>
        </a:p>
      </dgm:t>
    </dgm:pt>
    <dgm:pt modelId="{5A0F0E7B-E830-4BDA-A188-A08FA4F5C619}" type="parTrans" cxnId="{29841B0F-6D5D-49FC-85B4-0F57E6674B86}">
      <dgm:prSet/>
      <dgm:spPr/>
      <dgm:t>
        <a:bodyPr/>
        <a:lstStyle/>
        <a:p>
          <a:endParaRPr lang="en-IE"/>
        </a:p>
      </dgm:t>
    </dgm:pt>
    <dgm:pt modelId="{9503C1EE-35FC-4EC7-9CD2-AA9AAFAEBAEE}" type="sibTrans" cxnId="{29841B0F-6D5D-49FC-85B4-0F57E6674B86}">
      <dgm:prSet/>
      <dgm:spPr/>
      <dgm:t>
        <a:bodyPr/>
        <a:lstStyle/>
        <a:p>
          <a:endParaRPr lang="en-IE"/>
        </a:p>
      </dgm:t>
    </dgm:pt>
    <dgm:pt modelId="{9FAFC872-4BE3-478E-B975-B3DC353941A9}">
      <dgm:prSet phldrT="[Text]" custT="1"/>
      <dgm:spPr/>
      <dgm:t>
        <a:bodyPr/>
        <a:lstStyle/>
        <a:p>
          <a:r>
            <a:rPr lang="en-150" sz="4000" dirty="0"/>
            <a:t>2020</a:t>
          </a:r>
          <a:endParaRPr lang="en-IE" sz="4000" dirty="0"/>
        </a:p>
      </dgm:t>
    </dgm:pt>
    <dgm:pt modelId="{E4F0B927-C1D5-4C7E-AE61-9A14D6456E49}" type="parTrans" cxnId="{A5CCEA8F-5B22-4C2A-9236-52CE111BF68C}">
      <dgm:prSet/>
      <dgm:spPr/>
      <dgm:t>
        <a:bodyPr/>
        <a:lstStyle/>
        <a:p>
          <a:endParaRPr lang="en-IE"/>
        </a:p>
      </dgm:t>
    </dgm:pt>
    <dgm:pt modelId="{E6C38B5D-4179-4186-9EA9-588B839E921B}" type="sibTrans" cxnId="{A5CCEA8F-5B22-4C2A-9236-52CE111BF68C}">
      <dgm:prSet/>
      <dgm:spPr/>
      <dgm:t>
        <a:bodyPr/>
        <a:lstStyle/>
        <a:p>
          <a:endParaRPr lang="en-IE"/>
        </a:p>
      </dgm:t>
    </dgm:pt>
    <dgm:pt modelId="{24810F6E-04A0-43D8-B547-2F27FEFA7C4A}">
      <dgm:prSet phldrT="[Text]" custT="1"/>
      <dgm:spPr/>
      <dgm:t>
        <a:bodyPr/>
        <a:lstStyle/>
        <a:p>
          <a:r>
            <a:rPr lang="en-US" sz="1600" b="0" dirty="0"/>
            <a:t>Commission Communication on </a:t>
          </a:r>
          <a:r>
            <a:rPr lang="en-US" sz="1600" b="1" dirty="0"/>
            <a:t>‘A new ERA for Research &amp; Innovation’</a:t>
          </a:r>
          <a:endParaRPr lang="en-IE" sz="1600" dirty="0"/>
        </a:p>
      </dgm:t>
    </dgm:pt>
    <dgm:pt modelId="{1817B404-2503-497A-8E24-B2C8FD385B44}" type="parTrans" cxnId="{5525BC1B-DC01-4F41-BD22-BEC6BC57397A}">
      <dgm:prSet/>
      <dgm:spPr/>
      <dgm:t>
        <a:bodyPr/>
        <a:lstStyle/>
        <a:p>
          <a:endParaRPr lang="en-IE"/>
        </a:p>
      </dgm:t>
    </dgm:pt>
    <dgm:pt modelId="{3A3996DD-A87F-4099-8B77-1BDB963AF2EF}" type="sibTrans" cxnId="{5525BC1B-DC01-4F41-BD22-BEC6BC57397A}">
      <dgm:prSet/>
      <dgm:spPr/>
      <dgm:t>
        <a:bodyPr/>
        <a:lstStyle/>
        <a:p>
          <a:endParaRPr lang="en-IE"/>
        </a:p>
      </dgm:t>
    </dgm:pt>
    <dgm:pt modelId="{930C48D6-E0B6-48B7-8F16-58CC44699ABC}">
      <dgm:prSet phldrT="[Text]" custT="1"/>
      <dgm:spPr/>
      <dgm:t>
        <a:bodyPr/>
        <a:lstStyle/>
        <a:p>
          <a:r>
            <a:rPr lang="en-150" sz="4000" dirty="0"/>
            <a:t>2021</a:t>
          </a:r>
          <a:endParaRPr lang="en-IE" sz="4000" dirty="0"/>
        </a:p>
      </dgm:t>
    </dgm:pt>
    <dgm:pt modelId="{44B9F8DA-D130-4762-9D43-822FDA3A9418}" type="parTrans" cxnId="{574A9777-C46A-4544-89E9-A2348C3AD0CD}">
      <dgm:prSet/>
      <dgm:spPr/>
      <dgm:t>
        <a:bodyPr/>
        <a:lstStyle/>
        <a:p>
          <a:endParaRPr lang="en-IE"/>
        </a:p>
      </dgm:t>
    </dgm:pt>
    <dgm:pt modelId="{88D08E1C-05A6-4B23-9DA8-A2415F41E173}" type="sibTrans" cxnId="{574A9777-C46A-4544-89E9-A2348C3AD0CD}">
      <dgm:prSet/>
      <dgm:spPr/>
      <dgm:t>
        <a:bodyPr/>
        <a:lstStyle/>
        <a:p>
          <a:endParaRPr lang="en-IE"/>
        </a:p>
      </dgm:t>
    </dgm:pt>
    <dgm:pt modelId="{669638DB-E557-4092-ACBA-5EDEE39023FD}">
      <dgm:prSet phldrT="[Text]" custT="1"/>
      <dgm:spPr/>
      <dgm:t>
        <a:bodyPr/>
        <a:lstStyle/>
        <a:p>
          <a:r>
            <a:rPr lang="en-US" sz="1600" b="0" dirty="0"/>
            <a:t>Council Recommendation on </a:t>
          </a:r>
          <a:r>
            <a:rPr lang="en-US" sz="1600" b="1" dirty="0"/>
            <a:t>‘A Pact for</a:t>
          </a:r>
          <a:r>
            <a:rPr lang="en-150" sz="1600" b="1" dirty="0"/>
            <a:t>	</a:t>
          </a:r>
          <a:r>
            <a:rPr lang="en-US" sz="1600" b="1" dirty="0"/>
            <a:t> Research and Innovation in Europe’</a:t>
          </a:r>
          <a:endParaRPr lang="en-IE" sz="1600" dirty="0"/>
        </a:p>
      </dgm:t>
    </dgm:pt>
    <dgm:pt modelId="{C5076656-BE84-4608-B591-5260DD2F0654}" type="parTrans" cxnId="{6E278559-9645-48F7-96F8-20DCA505F3EC}">
      <dgm:prSet/>
      <dgm:spPr/>
      <dgm:t>
        <a:bodyPr/>
        <a:lstStyle/>
        <a:p>
          <a:endParaRPr lang="en-IE"/>
        </a:p>
      </dgm:t>
    </dgm:pt>
    <dgm:pt modelId="{CFCE0C3B-AF85-46E5-BC70-722968F73C38}" type="sibTrans" cxnId="{6E278559-9645-48F7-96F8-20DCA505F3EC}">
      <dgm:prSet/>
      <dgm:spPr/>
      <dgm:t>
        <a:bodyPr/>
        <a:lstStyle/>
        <a:p>
          <a:endParaRPr lang="en-IE"/>
        </a:p>
      </dgm:t>
    </dgm:pt>
    <dgm:pt modelId="{775DCDF1-332B-4F73-B4CB-69B46B8D1A7D}">
      <dgm:prSet phldrT="[Text]" custT="1"/>
      <dgm:spPr/>
      <dgm:t>
        <a:bodyPr/>
        <a:lstStyle/>
        <a:p>
          <a:r>
            <a:rPr lang="en-US" sz="1600" b="0" dirty="0"/>
            <a:t>Council Conclusions on the ‘</a:t>
          </a:r>
          <a:r>
            <a:rPr lang="en-US" sz="1600" b="1" dirty="0"/>
            <a:t>Future governance of the European Research Area’</a:t>
          </a:r>
          <a:r>
            <a:rPr lang="en-150" sz="1200" b="1" dirty="0"/>
            <a:t>			</a:t>
          </a:r>
          <a:endParaRPr lang="en-IE" sz="1200" dirty="0"/>
        </a:p>
      </dgm:t>
    </dgm:pt>
    <dgm:pt modelId="{693BB410-98E9-497E-8786-45F81EF3E69E}" type="sibTrans" cxnId="{166F7049-2B7B-4016-A3B6-AF685CBB5551}">
      <dgm:prSet/>
      <dgm:spPr/>
      <dgm:t>
        <a:bodyPr/>
        <a:lstStyle/>
        <a:p>
          <a:endParaRPr lang="en-IE"/>
        </a:p>
      </dgm:t>
    </dgm:pt>
    <dgm:pt modelId="{C065AF15-62E0-40D2-BA8B-6E0F095B31CA}" type="parTrans" cxnId="{166F7049-2B7B-4016-A3B6-AF685CBB5551}">
      <dgm:prSet/>
      <dgm:spPr/>
      <dgm:t>
        <a:bodyPr/>
        <a:lstStyle/>
        <a:p>
          <a:endParaRPr lang="en-IE"/>
        </a:p>
      </dgm:t>
    </dgm:pt>
    <dgm:pt modelId="{901B4043-2D47-432C-9595-6E211909C115}">
      <dgm:prSet custT="1"/>
      <dgm:spPr/>
      <dgm:t>
        <a:bodyPr/>
        <a:lstStyle/>
        <a:p>
          <a:r>
            <a:rPr lang="en-150" sz="4000" dirty="0"/>
            <a:t>2022</a:t>
          </a:r>
          <a:endParaRPr lang="en-IE" sz="4000" dirty="0"/>
        </a:p>
      </dgm:t>
    </dgm:pt>
    <dgm:pt modelId="{74049959-1973-4656-9A7F-CCFF3F1ED8AE}" type="parTrans" cxnId="{18EB6D0A-0AC3-45E7-904F-48B7C946C371}">
      <dgm:prSet/>
      <dgm:spPr/>
      <dgm:t>
        <a:bodyPr/>
        <a:lstStyle/>
        <a:p>
          <a:endParaRPr lang="en-IE"/>
        </a:p>
      </dgm:t>
    </dgm:pt>
    <dgm:pt modelId="{2212FDA3-0F9F-4242-B054-FE81AF5E8E99}" type="sibTrans" cxnId="{18EB6D0A-0AC3-45E7-904F-48B7C946C371}">
      <dgm:prSet/>
      <dgm:spPr/>
      <dgm:t>
        <a:bodyPr/>
        <a:lstStyle/>
        <a:p>
          <a:endParaRPr lang="en-IE"/>
        </a:p>
      </dgm:t>
    </dgm:pt>
    <dgm:pt modelId="{46FC74B4-FE83-43C0-9B29-0B2E250795D3}">
      <dgm:prSet custT="1"/>
      <dgm:spPr/>
      <dgm:t>
        <a:bodyPr/>
        <a:lstStyle/>
        <a:p>
          <a:r>
            <a:rPr lang="en-150" sz="4000" dirty="0"/>
            <a:t>2023</a:t>
          </a:r>
          <a:endParaRPr lang="en-IE" sz="4000" dirty="0"/>
        </a:p>
      </dgm:t>
    </dgm:pt>
    <dgm:pt modelId="{E24D22C5-13D4-4F52-A2CF-97CCFD0A69B3}" type="parTrans" cxnId="{9E1FA6D8-E895-4A99-B4B6-C8515A6BD2FB}">
      <dgm:prSet/>
      <dgm:spPr/>
      <dgm:t>
        <a:bodyPr/>
        <a:lstStyle/>
        <a:p>
          <a:endParaRPr lang="en-IE"/>
        </a:p>
      </dgm:t>
    </dgm:pt>
    <dgm:pt modelId="{E3A4A9C8-FC8C-41B9-9271-5CBCA7C86DBF}" type="sibTrans" cxnId="{9E1FA6D8-E895-4A99-B4B6-C8515A6BD2FB}">
      <dgm:prSet/>
      <dgm:spPr/>
      <dgm:t>
        <a:bodyPr/>
        <a:lstStyle/>
        <a:p>
          <a:endParaRPr lang="en-IE"/>
        </a:p>
      </dgm:t>
    </dgm:pt>
    <dgm:pt modelId="{EB33A6AA-56DD-4F45-8F4E-B8FB587291A9}">
      <dgm:prSet/>
      <dgm:spPr/>
      <dgm:t>
        <a:bodyPr/>
        <a:lstStyle/>
        <a:p>
          <a:endParaRPr lang="en-IE" sz="1500" dirty="0"/>
        </a:p>
      </dgm:t>
    </dgm:pt>
    <dgm:pt modelId="{C6E2C4BE-9ABC-44C0-BDD8-E43ADC1135B8}" type="parTrans" cxnId="{B341FB23-3813-4458-98E0-3CD40A02173C}">
      <dgm:prSet/>
      <dgm:spPr/>
      <dgm:t>
        <a:bodyPr/>
        <a:lstStyle/>
        <a:p>
          <a:endParaRPr lang="en-IE"/>
        </a:p>
      </dgm:t>
    </dgm:pt>
    <dgm:pt modelId="{32C44FAB-438A-4ABC-B043-A59548E47F98}" type="sibTrans" cxnId="{B341FB23-3813-4458-98E0-3CD40A02173C}">
      <dgm:prSet/>
      <dgm:spPr/>
      <dgm:t>
        <a:bodyPr/>
        <a:lstStyle/>
        <a:p>
          <a:endParaRPr lang="en-IE"/>
        </a:p>
      </dgm:t>
    </dgm:pt>
    <dgm:pt modelId="{4A6236AF-A491-4755-A009-7A4C73F003F4}">
      <dgm:prSet custT="1"/>
      <dgm:spPr/>
      <dgm:t>
        <a:bodyPr/>
        <a:lstStyle/>
        <a:p>
          <a:r>
            <a:rPr lang="en-US" sz="1600" b="0" dirty="0"/>
            <a:t>Council Conclusions on ‘</a:t>
          </a:r>
          <a:r>
            <a:rPr lang="en-US" sz="1600" b="1" dirty="0"/>
            <a:t>Research assessment and implementation of Open Science’</a:t>
          </a:r>
        </a:p>
      </dgm:t>
    </dgm:pt>
    <dgm:pt modelId="{A8AA2744-2B3B-4EDA-A27B-28B597F35FEC}" type="parTrans" cxnId="{368EDBB4-0061-429B-B612-EFC42ED0C26B}">
      <dgm:prSet/>
      <dgm:spPr/>
      <dgm:t>
        <a:bodyPr/>
        <a:lstStyle/>
        <a:p>
          <a:endParaRPr lang="en-IE"/>
        </a:p>
      </dgm:t>
    </dgm:pt>
    <dgm:pt modelId="{0B4F58D7-0195-4B13-8194-A3A77D7A9807}" type="sibTrans" cxnId="{368EDBB4-0061-429B-B612-EFC42ED0C26B}">
      <dgm:prSet/>
      <dgm:spPr/>
      <dgm:t>
        <a:bodyPr/>
        <a:lstStyle/>
        <a:p>
          <a:endParaRPr lang="en-IE"/>
        </a:p>
      </dgm:t>
    </dgm:pt>
    <dgm:pt modelId="{33202CD4-3D96-4D8A-827C-7AA4341432B5}">
      <dgm:prSet/>
      <dgm:spPr/>
      <dgm:t>
        <a:bodyPr/>
        <a:lstStyle/>
        <a:p>
          <a:endParaRPr lang="en-IE" sz="1500"/>
        </a:p>
      </dgm:t>
    </dgm:pt>
    <dgm:pt modelId="{0890EEEC-F20F-4BD6-84AB-4B627DD49655}" type="parTrans" cxnId="{E43E725F-22A4-4E4D-988C-BAA415F09964}">
      <dgm:prSet/>
      <dgm:spPr/>
      <dgm:t>
        <a:bodyPr/>
        <a:lstStyle/>
        <a:p>
          <a:endParaRPr lang="en-IE"/>
        </a:p>
      </dgm:t>
    </dgm:pt>
    <dgm:pt modelId="{F922A55D-F904-47A3-AD64-57525F8F499A}" type="sibTrans" cxnId="{E43E725F-22A4-4E4D-988C-BAA415F09964}">
      <dgm:prSet/>
      <dgm:spPr/>
      <dgm:t>
        <a:bodyPr/>
        <a:lstStyle/>
        <a:p>
          <a:endParaRPr lang="en-IE"/>
        </a:p>
      </dgm:t>
    </dgm:pt>
    <dgm:pt modelId="{6561F4A1-5D82-458C-B5F4-DA60DA416DD3}">
      <dgm:prSet custT="1"/>
      <dgm:spPr/>
      <dgm:t>
        <a:bodyPr/>
        <a:lstStyle/>
        <a:p>
          <a:r>
            <a:rPr lang="en-US" sz="1600" b="0" dirty="0"/>
            <a:t>Council Conclusions on ‘</a:t>
          </a:r>
          <a:r>
            <a:rPr lang="en-US" sz="1600" b="1" dirty="0"/>
            <a:t>High-quality, transparent, open, trustworthy and equitable scholarly publishing’</a:t>
          </a:r>
        </a:p>
      </dgm:t>
    </dgm:pt>
    <dgm:pt modelId="{CD12D16D-A212-413E-A359-53B383B209F5}" type="parTrans" cxnId="{B9C7D7CA-AE88-408A-9E4A-2CCC02CB9A5C}">
      <dgm:prSet/>
      <dgm:spPr/>
      <dgm:t>
        <a:bodyPr/>
        <a:lstStyle/>
        <a:p>
          <a:endParaRPr lang="en-IE"/>
        </a:p>
      </dgm:t>
    </dgm:pt>
    <dgm:pt modelId="{53FD28DD-1256-4A60-A473-DFB0A109FEDF}" type="sibTrans" cxnId="{B9C7D7CA-AE88-408A-9E4A-2CCC02CB9A5C}">
      <dgm:prSet/>
      <dgm:spPr/>
      <dgm:t>
        <a:bodyPr/>
        <a:lstStyle/>
        <a:p>
          <a:endParaRPr lang="en-IE"/>
        </a:p>
      </dgm:t>
    </dgm:pt>
    <dgm:pt modelId="{4376CBC9-E3D4-4030-8B01-845A282E5DA2}" type="pres">
      <dgm:prSet presAssocID="{4DF6E202-6B65-41A0-9924-62FC8979D5E3}" presName="Name0" presStyleCnt="0">
        <dgm:presLayoutVars>
          <dgm:dir/>
          <dgm:animLvl val="lvl"/>
          <dgm:resizeHandles val="exact"/>
        </dgm:presLayoutVars>
      </dgm:prSet>
      <dgm:spPr/>
    </dgm:pt>
    <dgm:pt modelId="{5B6EB51A-8BE6-46CB-9830-25B0474E63FF}" type="pres">
      <dgm:prSet presAssocID="{CF11B460-D34F-46C8-9386-7A17C7A3E9F6}" presName="linNode" presStyleCnt="0"/>
      <dgm:spPr/>
    </dgm:pt>
    <dgm:pt modelId="{44365F38-2B49-47EB-A24B-DD9459640B8B}" type="pres">
      <dgm:prSet presAssocID="{CF11B460-D34F-46C8-9386-7A17C7A3E9F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4ADAAF1-F2E4-44DA-9E1C-29E6EEAAE254}" type="pres">
      <dgm:prSet presAssocID="{CF11B460-D34F-46C8-9386-7A17C7A3E9F6}" presName="descendantText" presStyleLbl="alignAccFollowNode1" presStyleIdx="0" presStyleCnt="5">
        <dgm:presLayoutVars>
          <dgm:bulletEnabled val="1"/>
        </dgm:presLayoutVars>
      </dgm:prSet>
      <dgm:spPr/>
    </dgm:pt>
    <dgm:pt modelId="{32087FF6-A42E-4D6E-BD2D-A07D997D070C}" type="pres">
      <dgm:prSet presAssocID="{38A35850-E2F8-4E20-B868-58225CE73553}" presName="sp" presStyleCnt="0"/>
      <dgm:spPr/>
    </dgm:pt>
    <dgm:pt modelId="{F90B7983-2A38-439F-85EC-22C90EF5D517}" type="pres">
      <dgm:prSet presAssocID="{9FAFC872-4BE3-478E-B975-B3DC353941A9}" presName="linNode" presStyleCnt="0"/>
      <dgm:spPr/>
    </dgm:pt>
    <dgm:pt modelId="{85F83634-4DDA-4DD5-9175-B0B782173D31}" type="pres">
      <dgm:prSet presAssocID="{9FAFC872-4BE3-478E-B975-B3DC353941A9}" presName="parentText" presStyleLbl="node1" presStyleIdx="1" presStyleCnt="5" custLinFactNeighborX="-763" custLinFactNeighborY="713">
        <dgm:presLayoutVars>
          <dgm:chMax val="1"/>
          <dgm:bulletEnabled val="1"/>
        </dgm:presLayoutVars>
      </dgm:prSet>
      <dgm:spPr/>
    </dgm:pt>
    <dgm:pt modelId="{374D7C8D-B1CC-46C1-8393-C5FBF4AFE751}" type="pres">
      <dgm:prSet presAssocID="{9FAFC872-4BE3-478E-B975-B3DC353941A9}" presName="descendantText" presStyleLbl="alignAccFollowNode1" presStyleIdx="1" presStyleCnt="5">
        <dgm:presLayoutVars>
          <dgm:bulletEnabled val="1"/>
        </dgm:presLayoutVars>
      </dgm:prSet>
      <dgm:spPr/>
    </dgm:pt>
    <dgm:pt modelId="{99CC6EAF-24F1-4712-9365-70944F9816B3}" type="pres">
      <dgm:prSet presAssocID="{E6C38B5D-4179-4186-9EA9-588B839E921B}" presName="sp" presStyleCnt="0"/>
      <dgm:spPr/>
    </dgm:pt>
    <dgm:pt modelId="{9C62AB87-B0C8-4946-A7D4-889BE0CC5BD1}" type="pres">
      <dgm:prSet presAssocID="{930C48D6-E0B6-48B7-8F16-58CC44699ABC}" presName="linNode" presStyleCnt="0"/>
      <dgm:spPr/>
    </dgm:pt>
    <dgm:pt modelId="{A5F3543B-6E75-4A01-9B5C-A2F827CCE8AB}" type="pres">
      <dgm:prSet presAssocID="{930C48D6-E0B6-48B7-8F16-58CC44699AB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30B7A61-57F4-4CDA-9F0C-FAD0202DB4F3}" type="pres">
      <dgm:prSet presAssocID="{930C48D6-E0B6-48B7-8F16-58CC44699ABC}" presName="descendantText" presStyleLbl="alignAccFollowNode1" presStyleIdx="2" presStyleCnt="5" custScaleX="99719" custScaleY="122509">
        <dgm:presLayoutVars>
          <dgm:bulletEnabled val="1"/>
        </dgm:presLayoutVars>
      </dgm:prSet>
      <dgm:spPr/>
    </dgm:pt>
    <dgm:pt modelId="{C87C3752-99FA-48A6-8983-F28913C7C78A}" type="pres">
      <dgm:prSet presAssocID="{88D08E1C-05A6-4B23-9DA8-A2415F41E173}" presName="sp" presStyleCnt="0"/>
      <dgm:spPr/>
    </dgm:pt>
    <dgm:pt modelId="{DF6C587A-2D0D-436F-9170-5203F1314372}" type="pres">
      <dgm:prSet presAssocID="{901B4043-2D47-432C-9595-6E211909C115}" presName="linNode" presStyleCnt="0"/>
      <dgm:spPr/>
    </dgm:pt>
    <dgm:pt modelId="{33614AD5-BEC6-4A67-8E26-A2B1F7DFE439}" type="pres">
      <dgm:prSet presAssocID="{901B4043-2D47-432C-9595-6E211909C11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0197CB0-BBA2-4890-8FA8-59574C26CD92}" type="pres">
      <dgm:prSet presAssocID="{901B4043-2D47-432C-9595-6E211909C115}" presName="descendantText" presStyleLbl="alignAccFollowNode1" presStyleIdx="3" presStyleCnt="5">
        <dgm:presLayoutVars>
          <dgm:bulletEnabled val="1"/>
        </dgm:presLayoutVars>
      </dgm:prSet>
      <dgm:spPr/>
    </dgm:pt>
    <dgm:pt modelId="{FC987079-2E9C-4F2E-9705-447692410F05}" type="pres">
      <dgm:prSet presAssocID="{2212FDA3-0F9F-4242-B054-FE81AF5E8E99}" presName="sp" presStyleCnt="0"/>
      <dgm:spPr/>
    </dgm:pt>
    <dgm:pt modelId="{1D75F6A4-8189-41C0-BC65-9C10DB6D0EF4}" type="pres">
      <dgm:prSet presAssocID="{46FC74B4-FE83-43C0-9B29-0B2E250795D3}" presName="linNode" presStyleCnt="0"/>
      <dgm:spPr/>
    </dgm:pt>
    <dgm:pt modelId="{B7AE3FDB-94E6-4CCD-87D4-62DC3CFB609B}" type="pres">
      <dgm:prSet presAssocID="{46FC74B4-FE83-43C0-9B29-0B2E250795D3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D495EE4-EEC7-476D-8067-4B4D9C6FC481}" type="pres">
      <dgm:prSet presAssocID="{46FC74B4-FE83-43C0-9B29-0B2E250795D3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8EB6D0A-0AC3-45E7-904F-48B7C946C371}" srcId="{4DF6E202-6B65-41A0-9924-62FC8979D5E3}" destId="{901B4043-2D47-432C-9595-6E211909C115}" srcOrd="3" destOrd="0" parTransId="{74049959-1973-4656-9A7F-CCFF3F1ED8AE}" sibTransId="{2212FDA3-0F9F-4242-B054-FE81AF5E8E99}"/>
    <dgm:cxn modelId="{29841B0F-6D5D-49FC-85B4-0F57E6674B86}" srcId="{CF11B460-D34F-46C8-9386-7A17C7A3E9F6}" destId="{EAD190EE-DD6A-47AB-A6F2-FE226C7F226E}" srcOrd="0" destOrd="0" parTransId="{5A0F0E7B-E830-4BDA-A188-A08FA4F5C619}" sibTransId="{9503C1EE-35FC-4EC7-9CD2-AA9AAFAEBAEE}"/>
    <dgm:cxn modelId="{B9BA900F-A1FC-43DC-A3B3-C7D9E5BD2CF6}" type="presOf" srcId="{CF11B460-D34F-46C8-9386-7A17C7A3E9F6}" destId="{44365F38-2B49-47EB-A24B-DD9459640B8B}" srcOrd="0" destOrd="0" presId="urn:microsoft.com/office/officeart/2005/8/layout/vList5"/>
    <dgm:cxn modelId="{5525BC1B-DC01-4F41-BD22-BEC6BC57397A}" srcId="{9FAFC872-4BE3-478E-B975-B3DC353941A9}" destId="{24810F6E-04A0-43D8-B547-2F27FEFA7C4A}" srcOrd="0" destOrd="0" parTransId="{1817B404-2503-497A-8E24-B2C8FD385B44}" sibTransId="{3A3996DD-A87F-4099-8B77-1BDB963AF2EF}"/>
    <dgm:cxn modelId="{B341FB23-3813-4458-98E0-3CD40A02173C}" srcId="{901B4043-2D47-432C-9595-6E211909C115}" destId="{EB33A6AA-56DD-4F45-8F4E-B8FB587291A9}" srcOrd="0" destOrd="0" parTransId="{C6E2C4BE-9ABC-44C0-BDD8-E43ADC1135B8}" sibTransId="{32C44FAB-438A-4ABC-B043-A59548E47F98}"/>
    <dgm:cxn modelId="{6BE5732C-B5F7-4EAD-BEA2-B513A873674D}" srcId="{4DF6E202-6B65-41A0-9924-62FC8979D5E3}" destId="{CF11B460-D34F-46C8-9386-7A17C7A3E9F6}" srcOrd="0" destOrd="0" parTransId="{B95DCB98-1C90-42E1-B919-F44F54DD1182}" sibTransId="{38A35850-E2F8-4E20-B868-58225CE73553}"/>
    <dgm:cxn modelId="{E43E725F-22A4-4E4D-988C-BAA415F09964}" srcId="{46FC74B4-FE83-43C0-9B29-0B2E250795D3}" destId="{33202CD4-3D96-4D8A-827C-7AA4341432B5}" srcOrd="0" destOrd="0" parTransId="{0890EEEC-F20F-4BD6-84AB-4B627DD49655}" sibTransId="{F922A55D-F904-47A3-AD64-57525F8F499A}"/>
    <dgm:cxn modelId="{CB7AB463-DFCE-4AD1-B9D1-A1EED8D3D3F7}" type="presOf" srcId="{901B4043-2D47-432C-9595-6E211909C115}" destId="{33614AD5-BEC6-4A67-8E26-A2B1F7DFE439}" srcOrd="0" destOrd="0" presId="urn:microsoft.com/office/officeart/2005/8/layout/vList5"/>
    <dgm:cxn modelId="{C21D3A48-8B44-4D07-A4F3-41922BBC0FF9}" type="presOf" srcId="{46FC74B4-FE83-43C0-9B29-0B2E250795D3}" destId="{B7AE3FDB-94E6-4CCD-87D4-62DC3CFB609B}" srcOrd="0" destOrd="0" presId="urn:microsoft.com/office/officeart/2005/8/layout/vList5"/>
    <dgm:cxn modelId="{166F7049-2B7B-4016-A3B6-AF685CBB5551}" srcId="{930C48D6-E0B6-48B7-8F16-58CC44699ABC}" destId="{775DCDF1-332B-4F73-B4CB-69B46B8D1A7D}" srcOrd="1" destOrd="0" parTransId="{C065AF15-62E0-40D2-BA8B-6E0F095B31CA}" sibTransId="{693BB410-98E9-497E-8786-45F81EF3E69E}"/>
    <dgm:cxn modelId="{983B7051-F861-4FF2-82F2-694C6B1C8632}" type="presOf" srcId="{669638DB-E557-4092-ACBA-5EDEE39023FD}" destId="{530B7A61-57F4-4CDA-9F0C-FAD0202DB4F3}" srcOrd="0" destOrd="0" presId="urn:microsoft.com/office/officeart/2005/8/layout/vList5"/>
    <dgm:cxn modelId="{517D2955-BCDC-4204-A945-C82FFB7B9CCF}" type="presOf" srcId="{6561F4A1-5D82-458C-B5F4-DA60DA416DD3}" destId="{1D495EE4-EEC7-476D-8067-4B4D9C6FC481}" srcOrd="0" destOrd="1" presId="urn:microsoft.com/office/officeart/2005/8/layout/vList5"/>
    <dgm:cxn modelId="{06AE7A75-D11F-4E15-8C98-DEFCA3025A8D}" type="presOf" srcId="{EB33A6AA-56DD-4F45-8F4E-B8FB587291A9}" destId="{60197CB0-BBA2-4890-8FA8-59574C26CD92}" srcOrd="0" destOrd="0" presId="urn:microsoft.com/office/officeart/2005/8/layout/vList5"/>
    <dgm:cxn modelId="{574A9777-C46A-4544-89E9-A2348C3AD0CD}" srcId="{4DF6E202-6B65-41A0-9924-62FC8979D5E3}" destId="{930C48D6-E0B6-48B7-8F16-58CC44699ABC}" srcOrd="2" destOrd="0" parTransId="{44B9F8DA-D130-4762-9D43-822FDA3A9418}" sibTransId="{88D08E1C-05A6-4B23-9DA8-A2415F41E173}"/>
    <dgm:cxn modelId="{6E278559-9645-48F7-96F8-20DCA505F3EC}" srcId="{930C48D6-E0B6-48B7-8F16-58CC44699ABC}" destId="{669638DB-E557-4092-ACBA-5EDEE39023FD}" srcOrd="0" destOrd="0" parTransId="{C5076656-BE84-4608-B591-5260DD2F0654}" sibTransId="{CFCE0C3B-AF85-46E5-BC70-722968F73C38}"/>
    <dgm:cxn modelId="{C940777C-5C53-4EFB-B759-AE479F1C085B}" type="presOf" srcId="{4A6236AF-A491-4755-A009-7A4C73F003F4}" destId="{60197CB0-BBA2-4890-8FA8-59574C26CD92}" srcOrd="0" destOrd="1" presId="urn:microsoft.com/office/officeart/2005/8/layout/vList5"/>
    <dgm:cxn modelId="{8C91168D-0F47-4D1F-9968-038774C2B8E7}" type="presOf" srcId="{EAD190EE-DD6A-47AB-A6F2-FE226C7F226E}" destId="{24ADAAF1-F2E4-44DA-9E1C-29E6EEAAE254}" srcOrd="0" destOrd="0" presId="urn:microsoft.com/office/officeart/2005/8/layout/vList5"/>
    <dgm:cxn modelId="{A5CCEA8F-5B22-4C2A-9236-52CE111BF68C}" srcId="{4DF6E202-6B65-41A0-9924-62FC8979D5E3}" destId="{9FAFC872-4BE3-478E-B975-B3DC353941A9}" srcOrd="1" destOrd="0" parTransId="{E4F0B927-C1D5-4C7E-AE61-9A14D6456E49}" sibTransId="{E6C38B5D-4179-4186-9EA9-588B839E921B}"/>
    <dgm:cxn modelId="{0FCA509A-6B3B-4C97-A280-48525F3596C8}" type="presOf" srcId="{4DF6E202-6B65-41A0-9924-62FC8979D5E3}" destId="{4376CBC9-E3D4-4030-8B01-845A282E5DA2}" srcOrd="0" destOrd="0" presId="urn:microsoft.com/office/officeart/2005/8/layout/vList5"/>
    <dgm:cxn modelId="{F8C91CAC-E460-4F94-B6FF-BA2729C508AE}" type="presOf" srcId="{9FAFC872-4BE3-478E-B975-B3DC353941A9}" destId="{85F83634-4DDA-4DD5-9175-B0B782173D31}" srcOrd="0" destOrd="0" presId="urn:microsoft.com/office/officeart/2005/8/layout/vList5"/>
    <dgm:cxn modelId="{13C729AF-F554-40B5-A0E6-CDDB7EE04C0C}" type="presOf" srcId="{33202CD4-3D96-4D8A-827C-7AA4341432B5}" destId="{1D495EE4-EEC7-476D-8067-4B4D9C6FC481}" srcOrd="0" destOrd="0" presId="urn:microsoft.com/office/officeart/2005/8/layout/vList5"/>
    <dgm:cxn modelId="{368EDBB4-0061-429B-B612-EFC42ED0C26B}" srcId="{901B4043-2D47-432C-9595-6E211909C115}" destId="{4A6236AF-A491-4755-A009-7A4C73F003F4}" srcOrd="1" destOrd="0" parTransId="{A8AA2744-2B3B-4EDA-A27B-28B597F35FEC}" sibTransId="{0B4F58D7-0195-4B13-8194-A3A77D7A9807}"/>
    <dgm:cxn modelId="{8EF275B9-4B9B-4983-BD77-FF21EE348ECA}" type="presOf" srcId="{775DCDF1-332B-4F73-B4CB-69B46B8D1A7D}" destId="{530B7A61-57F4-4CDA-9F0C-FAD0202DB4F3}" srcOrd="0" destOrd="1" presId="urn:microsoft.com/office/officeart/2005/8/layout/vList5"/>
    <dgm:cxn modelId="{B9C7D7CA-AE88-408A-9E4A-2CCC02CB9A5C}" srcId="{46FC74B4-FE83-43C0-9B29-0B2E250795D3}" destId="{6561F4A1-5D82-458C-B5F4-DA60DA416DD3}" srcOrd="1" destOrd="0" parTransId="{CD12D16D-A212-413E-A359-53B383B209F5}" sibTransId="{53FD28DD-1256-4A60-A473-DFB0A109FEDF}"/>
    <dgm:cxn modelId="{9E1FA6D8-E895-4A99-B4B6-C8515A6BD2FB}" srcId="{4DF6E202-6B65-41A0-9924-62FC8979D5E3}" destId="{46FC74B4-FE83-43C0-9B29-0B2E250795D3}" srcOrd="4" destOrd="0" parTransId="{E24D22C5-13D4-4F52-A2CF-97CCFD0A69B3}" sibTransId="{E3A4A9C8-FC8C-41B9-9271-5CBCA7C86DBF}"/>
    <dgm:cxn modelId="{87AEEFDD-A425-4E2C-97FB-420D3E7DFF65}" type="presOf" srcId="{930C48D6-E0B6-48B7-8F16-58CC44699ABC}" destId="{A5F3543B-6E75-4A01-9B5C-A2F827CCE8AB}" srcOrd="0" destOrd="0" presId="urn:microsoft.com/office/officeart/2005/8/layout/vList5"/>
    <dgm:cxn modelId="{D9FADDE4-9523-43D0-AE9C-A1308AE92C7C}" type="presOf" srcId="{24810F6E-04A0-43D8-B547-2F27FEFA7C4A}" destId="{374D7C8D-B1CC-46C1-8393-C5FBF4AFE751}" srcOrd="0" destOrd="0" presId="urn:microsoft.com/office/officeart/2005/8/layout/vList5"/>
    <dgm:cxn modelId="{7847298F-2199-4048-B39B-A534EA35F6BF}" type="presParOf" srcId="{4376CBC9-E3D4-4030-8B01-845A282E5DA2}" destId="{5B6EB51A-8BE6-46CB-9830-25B0474E63FF}" srcOrd="0" destOrd="0" presId="urn:microsoft.com/office/officeart/2005/8/layout/vList5"/>
    <dgm:cxn modelId="{2CCDFF3F-EE30-4314-9CB4-4208E75DC835}" type="presParOf" srcId="{5B6EB51A-8BE6-46CB-9830-25B0474E63FF}" destId="{44365F38-2B49-47EB-A24B-DD9459640B8B}" srcOrd="0" destOrd="0" presId="urn:microsoft.com/office/officeart/2005/8/layout/vList5"/>
    <dgm:cxn modelId="{473A64C8-A825-4C06-A12F-F201B495A89A}" type="presParOf" srcId="{5B6EB51A-8BE6-46CB-9830-25B0474E63FF}" destId="{24ADAAF1-F2E4-44DA-9E1C-29E6EEAAE254}" srcOrd="1" destOrd="0" presId="urn:microsoft.com/office/officeart/2005/8/layout/vList5"/>
    <dgm:cxn modelId="{FDB80384-2131-48DF-955D-8068182E986C}" type="presParOf" srcId="{4376CBC9-E3D4-4030-8B01-845A282E5DA2}" destId="{32087FF6-A42E-4D6E-BD2D-A07D997D070C}" srcOrd="1" destOrd="0" presId="urn:microsoft.com/office/officeart/2005/8/layout/vList5"/>
    <dgm:cxn modelId="{DF0E6675-26E5-4C8B-869C-552503BD7FCE}" type="presParOf" srcId="{4376CBC9-E3D4-4030-8B01-845A282E5DA2}" destId="{F90B7983-2A38-439F-85EC-22C90EF5D517}" srcOrd="2" destOrd="0" presId="urn:microsoft.com/office/officeart/2005/8/layout/vList5"/>
    <dgm:cxn modelId="{08EE538D-AC97-47F2-A3B0-0B174EF8086A}" type="presParOf" srcId="{F90B7983-2A38-439F-85EC-22C90EF5D517}" destId="{85F83634-4DDA-4DD5-9175-B0B782173D31}" srcOrd="0" destOrd="0" presId="urn:microsoft.com/office/officeart/2005/8/layout/vList5"/>
    <dgm:cxn modelId="{6894E5FD-7D6A-493F-93EF-30F882289A1E}" type="presParOf" srcId="{F90B7983-2A38-439F-85EC-22C90EF5D517}" destId="{374D7C8D-B1CC-46C1-8393-C5FBF4AFE751}" srcOrd="1" destOrd="0" presId="urn:microsoft.com/office/officeart/2005/8/layout/vList5"/>
    <dgm:cxn modelId="{21228DB0-AB1D-40AE-9919-51F245046EB7}" type="presParOf" srcId="{4376CBC9-E3D4-4030-8B01-845A282E5DA2}" destId="{99CC6EAF-24F1-4712-9365-70944F9816B3}" srcOrd="3" destOrd="0" presId="urn:microsoft.com/office/officeart/2005/8/layout/vList5"/>
    <dgm:cxn modelId="{3C7D6776-F322-47D4-9B23-11876756963C}" type="presParOf" srcId="{4376CBC9-E3D4-4030-8B01-845A282E5DA2}" destId="{9C62AB87-B0C8-4946-A7D4-889BE0CC5BD1}" srcOrd="4" destOrd="0" presId="urn:microsoft.com/office/officeart/2005/8/layout/vList5"/>
    <dgm:cxn modelId="{380DBB49-6A8E-4A02-B420-F0472DFF5588}" type="presParOf" srcId="{9C62AB87-B0C8-4946-A7D4-889BE0CC5BD1}" destId="{A5F3543B-6E75-4A01-9B5C-A2F827CCE8AB}" srcOrd="0" destOrd="0" presId="urn:microsoft.com/office/officeart/2005/8/layout/vList5"/>
    <dgm:cxn modelId="{5BB70741-E81E-43E4-BCA4-CF11C92796BF}" type="presParOf" srcId="{9C62AB87-B0C8-4946-A7D4-889BE0CC5BD1}" destId="{530B7A61-57F4-4CDA-9F0C-FAD0202DB4F3}" srcOrd="1" destOrd="0" presId="urn:microsoft.com/office/officeart/2005/8/layout/vList5"/>
    <dgm:cxn modelId="{1A561AE6-6288-4A1A-A305-918C921B50DE}" type="presParOf" srcId="{4376CBC9-E3D4-4030-8B01-845A282E5DA2}" destId="{C87C3752-99FA-48A6-8983-F28913C7C78A}" srcOrd="5" destOrd="0" presId="urn:microsoft.com/office/officeart/2005/8/layout/vList5"/>
    <dgm:cxn modelId="{F3CD9DF1-5600-451E-8E74-639694EE05EE}" type="presParOf" srcId="{4376CBC9-E3D4-4030-8B01-845A282E5DA2}" destId="{DF6C587A-2D0D-436F-9170-5203F1314372}" srcOrd="6" destOrd="0" presId="urn:microsoft.com/office/officeart/2005/8/layout/vList5"/>
    <dgm:cxn modelId="{80FC4858-1FDF-4B96-AB1A-4812D4BE8D35}" type="presParOf" srcId="{DF6C587A-2D0D-436F-9170-5203F1314372}" destId="{33614AD5-BEC6-4A67-8E26-A2B1F7DFE439}" srcOrd="0" destOrd="0" presId="urn:microsoft.com/office/officeart/2005/8/layout/vList5"/>
    <dgm:cxn modelId="{6D1D0FEA-C294-4420-B023-A0D3D0AF2A61}" type="presParOf" srcId="{DF6C587A-2D0D-436F-9170-5203F1314372}" destId="{60197CB0-BBA2-4890-8FA8-59574C26CD92}" srcOrd="1" destOrd="0" presId="urn:microsoft.com/office/officeart/2005/8/layout/vList5"/>
    <dgm:cxn modelId="{F5DE8842-56DB-47BE-89F5-D30046EEC5EF}" type="presParOf" srcId="{4376CBC9-E3D4-4030-8B01-845A282E5DA2}" destId="{FC987079-2E9C-4F2E-9705-447692410F05}" srcOrd="7" destOrd="0" presId="urn:microsoft.com/office/officeart/2005/8/layout/vList5"/>
    <dgm:cxn modelId="{5411BED6-FC46-4338-842A-246661A0EA49}" type="presParOf" srcId="{4376CBC9-E3D4-4030-8B01-845A282E5DA2}" destId="{1D75F6A4-8189-41C0-BC65-9C10DB6D0EF4}" srcOrd="8" destOrd="0" presId="urn:microsoft.com/office/officeart/2005/8/layout/vList5"/>
    <dgm:cxn modelId="{DC3F0E52-2891-4C7F-8996-0B39DA2386AC}" type="presParOf" srcId="{1D75F6A4-8189-41C0-BC65-9C10DB6D0EF4}" destId="{B7AE3FDB-94E6-4CCD-87D4-62DC3CFB609B}" srcOrd="0" destOrd="0" presId="urn:microsoft.com/office/officeart/2005/8/layout/vList5"/>
    <dgm:cxn modelId="{F40F3CE0-5C49-4150-AC2B-021669027ED4}" type="presParOf" srcId="{1D75F6A4-8189-41C0-BC65-9C10DB6D0EF4}" destId="{1D495EE4-EEC7-476D-8067-4B4D9C6FC4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FACB4-8969-4C17-8EDD-A7ED2113B5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3E2B98-0E31-4B6D-B33D-B1FF60D7C75C}">
      <dgm:prSet phldrT="[Text]" custT="1"/>
      <dgm:spPr/>
      <dgm:t>
        <a:bodyPr/>
        <a:lstStyle/>
        <a:p>
          <a:r>
            <a:rPr lang="fr-BE" sz="1400" b="1" dirty="0">
              <a:solidFill>
                <a:srgbClr val="0F5494"/>
              </a:solidFill>
            </a:rPr>
            <a:t>FP7</a:t>
          </a:r>
        </a:p>
        <a:p>
          <a:r>
            <a:rPr lang="fr-BE" sz="1400" b="0" dirty="0">
              <a:solidFill>
                <a:srgbClr val="004494"/>
              </a:solidFill>
            </a:rPr>
            <a:t>Pilot on open </a:t>
          </a:r>
          <a:r>
            <a:rPr lang="fr-BE" sz="1400" b="0" dirty="0" err="1">
              <a:solidFill>
                <a:srgbClr val="004494"/>
              </a:solidFill>
            </a:rPr>
            <a:t>access</a:t>
          </a:r>
          <a:r>
            <a:rPr lang="fr-BE" sz="1400" b="0" dirty="0">
              <a:solidFill>
                <a:srgbClr val="004494"/>
              </a:solidFill>
            </a:rPr>
            <a:t> to publications</a:t>
          </a:r>
        </a:p>
      </dgm:t>
    </dgm:pt>
    <dgm:pt modelId="{E549E5BE-149C-4823-863C-10ECA627EE3B}" type="parTrans" cxnId="{0E95B327-E65C-4C64-959F-2DF726D85328}">
      <dgm:prSet/>
      <dgm:spPr/>
      <dgm:t>
        <a:bodyPr/>
        <a:lstStyle/>
        <a:p>
          <a:endParaRPr lang="en-GB"/>
        </a:p>
      </dgm:t>
    </dgm:pt>
    <dgm:pt modelId="{9932FCC9-7EC9-4B97-A75D-11612A5D56FE}" type="sibTrans" cxnId="{0E95B327-E65C-4C64-959F-2DF726D85328}">
      <dgm:prSet/>
      <dgm:spPr/>
      <dgm:t>
        <a:bodyPr/>
        <a:lstStyle/>
        <a:p>
          <a:endParaRPr lang="en-GB"/>
        </a:p>
      </dgm:t>
    </dgm:pt>
    <dgm:pt modelId="{FBE439DE-74BE-4E8B-8EA4-946F833CA123}">
      <dgm:prSet phldrT="[Text]" custT="1"/>
      <dgm:spPr/>
      <dgm:t>
        <a:bodyPr/>
        <a:lstStyle/>
        <a:p>
          <a:r>
            <a:rPr lang="fr-BE" sz="1400" b="1" dirty="0">
              <a:solidFill>
                <a:srgbClr val="0F5494"/>
              </a:solidFill>
            </a:rPr>
            <a:t>H2020</a:t>
          </a:r>
        </a:p>
        <a:p>
          <a:r>
            <a:rPr lang="fr-BE" sz="1400" b="0" dirty="0">
              <a:solidFill>
                <a:srgbClr val="0F5494"/>
              </a:solidFill>
            </a:rPr>
            <a:t>Open </a:t>
          </a:r>
          <a:r>
            <a:rPr lang="fr-BE" sz="1400" b="0" dirty="0" err="1">
              <a:solidFill>
                <a:srgbClr val="0F5494"/>
              </a:solidFill>
            </a:rPr>
            <a:t>access</a:t>
          </a:r>
          <a:r>
            <a:rPr lang="fr-BE" sz="1400" b="0" dirty="0">
              <a:solidFill>
                <a:srgbClr val="0F5494"/>
              </a:solidFill>
            </a:rPr>
            <a:t> to publications </a:t>
          </a:r>
          <a:r>
            <a:rPr lang="fr-BE" sz="1400" b="0" dirty="0" err="1">
              <a:solidFill>
                <a:srgbClr val="0F5494"/>
              </a:solidFill>
            </a:rPr>
            <a:t>m</a:t>
          </a:r>
          <a:r>
            <a:rPr lang="fr-BE" sz="1400" b="0" dirty="0" err="1">
              <a:solidFill>
                <a:srgbClr val="004494"/>
              </a:solidFill>
            </a:rPr>
            <a:t>andatory</a:t>
          </a:r>
          <a:endParaRPr lang="fr-BE" sz="1400" b="0" dirty="0">
            <a:solidFill>
              <a:srgbClr val="004494"/>
            </a:solidFill>
          </a:endParaRPr>
        </a:p>
        <a:p>
          <a:endParaRPr lang="fr-BE" sz="1400" b="1" dirty="0">
            <a:solidFill>
              <a:srgbClr val="FFC000"/>
            </a:solidFill>
          </a:endParaRPr>
        </a:p>
        <a:p>
          <a:r>
            <a:rPr lang="fr-BE" sz="1400" dirty="0">
              <a:solidFill>
                <a:srgbClr val="0F5494"/>
              </a:solidFill>
            </a:rPr>
            <a:t>&amp; Pilot on open </a:t>
          </a:r>
          <a:r>
            <a:rPr lang="fr-BE" sz="1400" dirty="0" err="1">
              <a:solidFill>
                <a:srgbClr val="0F5494"/>
              </a:solidFill>
            </a:rPr>
            <a:t>research</a:t>
          </a:r>
          <a:r>
            <a:rPr lang="fr-BE" sz="1400" dirty="0">
              <a:solidFill>
                <a:srgbClr val="0F5494"/>
              </a:solidFill>
            </a:rPr>
            <a:t> data/DMP</a:t>
          </a:r>
          <a:endParaRPr lang="en-GB" sz="1400" b="1" dirty="0">
            <a:solidFill>
              <a:srgbClr val="004494"/>
            </a:solidFill>
          </a:endParaRPr>
        </a:p>
      </dgm:t>
    </dgm:pt>
    <dgm:pt modelId="{26167E22-B667-4347-A1D6-AC3D6E2611C5}" type="parTrans" cxnId="{9B095AB0-A72F-4567-A725-08B060DDD42C}">
      <dgm:prSet/>
      <dgm:spPr/>
      <dgm:t>
        <a:bodyPr/>
        <a:lstStyle/>
        <a:p>
          <a:endParaRPr lang="en-GB"/>
        </a:p>
      </dgm:t>
    </dgm:pt>
    <dgm:pt modelId="{1D9835A8-1455-4021-BF4C-4D26DD9783E0}" type="sibTrans" cxnId="{9B095AB0-A72F-4567-A725-08B060DDD42C}">
      <dgm:prSet/>
      <dgm:spPr/>
      <dgm:t>
        <a:bodyPr/>
        <a:lstStyle/>
        <a:p>
          <a:endParaRPr lang="en-GB"/>
        </a:p>
      </dgm:t>
    </dgm:pt>
    <dgm:pt modelId="{0DC698D1-0C48-4289-8DDA-6E3233970A0E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fr-BE" sz="1400" b="1" dirty="0">
              <a:solidFill>
                <a:srgbClr val="0F5494"/>
              </a:solidFill>
            </a:rPr>
            <a:t>H2020</a:t>
          </a:r>
        </a:p>
        <a:p>
          <a:pPr>
            <a:spcAft>
              <a:spcPct val="35000"/>
            </a:spcAft>
          </a:pPr>
          <a:r>
            <a:rPr lang="fr-BE" sz="1400" b="0" dirty="0">
              <a:solidFill>
                <a:srgbClr val="0F5494"/>
              </a:solidFill>
            </a:rPr>
            <a:t>Open </a:t>
          </a:r>
          <a:r>
            <a:rPr lang="fr-BE" sz="1400" b="0" dirty="0" err="1">
              <a:solidFill>
                <a:srgbClr val="0F5494"/>
              </a:solidFill>
            </a:rPr>
            <a:t>access</a:t>
          </a:r>
          <a:r>
            <a:rPr lang="fr-BE" sz="1400" b="0" dirty="0">
              <a:solidFill>
                <a:srgbClr val="0F5494"/>
              </a:solidFill>
            </a:rPr>
            <a:t> to publications </a:t>
          </a:r>
          <a:r>
            <a:rPr lang="fr-BE" sz="1400" b="0" dirty="0" err="1">
              <a:solidFill>
                <a:srgbClr val="0F5494"/>
              </a:solidFill>
            </a:rPr>
            <a:t>m</a:t>
          </a:r>
          <a:r>
            <a:rPr lang="fr-BE" sz="1400" b="0" dirty="0" err="1">
              <a:solidFill>
                <a:srgbClr val="004494"/>
              </a:solidFill>
            </a:rPr>
            <a:t>andatory</a:t>
          </a:r>
          <a:endParaRPr lang="fr-BE" sz="1400" b="0" dirty="0">
            <a:solidFill>
              <a:srgbClr val="004494"/>
            </a:solidFill>
          </a:endParaRPr>
        </a:p>
        <a:p>
          <a:pPr>
            <a:spcAft>
              <a:spcPct val="35000"/>
            </a:spcAft>
          </a:pPr>
          <a:endParaRPr lang="fr-BE" sz="1400" b="0" dirty="0">
            <a:solidFill>
              <a:srgbClr val="FFC000"/>
            </a:solidFill>
          </a:endParaRPr>
        </a:p>
        <a:p>
          <a:pPr>
            <a:spcAft>
              <a:spcPts val="0"/>
            </a:spcAft>
          </a:pPr>
          <a:r>
            <a:rPr lang="fr-BE" sz="1400" b="0" dirty="0">
              <a:solidFill>
                <a:srgbClr val="0F5494"/>
              </a:solidFill>
            </a:rPr>
            <a:t>&amp; Open </a:t>
          </a:r>
          <a:r>
            <a:rPr lang="fr-BE" sz="1400" b="0" dirty="0" err="1">
              <a:solidFill>
                <a:srgbClr val="0F5494"/>
              </a:solidFill>
            </a:rPr>
            <a:t>research</a:t>
          </a:r>
          <a:r>
            <a:rPr lang="fr-BE" sz="1400" b="0" dirty="0">
              <a:solidFill>
                <a:srgbClr val="0F5494"/>
              </a:solidFill>
            </a:rPr>
            <a:t> data/DMP </a:t>
          </a:r>
          <a:r>
            <a:rPr lang="fr-BE" sz="1400" b="0" dirty="0">
              <a:solidFill>
                <a:srgbClr val="004494"/>
              </a:solidFill>
            </a:rPr>
            <a:t>by default </a:t>
          </a:r>
        </a:p>
        <a:p>
          <a:pPr>
            <a:spcAft>
              <a:spcPts val="0"/>
            </a:spcAft>
          </a:pPr>
          <a:r>
            <a:rPr lang="fr-BE" sz="1400" b="0" dirty="0">
              <a:solidFill>
                <a:srgbClr val="004494"/>
              </a:solidFill>
            </a:rPr>
            <a:t>(exceptions)</a:t>
          </a:r>
          <a:endParaRPr lang="en-GB" sz="1400" b="0" dirty="0">
            <a:solidFill>
              <a:srgbClr val="004494"/>
            </a:solidFill>
          </a:endParaRPr>
        </a:p>
      </dgm:t>
    </dgm:pt>
    <dgm:pt modelId="{7B853194-41FC-444C-908B-A7E26AB2F0D4}" type="parTrans" cxnId="{551AEE50-9D93-42DC-A81F-3D7F10B8BB5D}">
      <dgm:prSet/>
      <dgm:spPr/>
      <dgm:t>
        <a:bodyPr/>
        <a:lstStyle/>
        <a:p>
          <a:endParaRPr lang="en-GB"/>
        </a:p>
      </dgm:t>
    </dgm:pt>
    <dgm:pt modelId="{3C07DC83-3848-41B0-A68D-8F962CF84C3C}" type="sibTrans" cxnId="{551AEE50-9D93-42DC-A81F-3D7F10B8BB5D}">
      <dgm:prSet/>
      <dgm:spPr/>
      <dgm:t>
        <a:bodyPr/>
        <a:lstStyle/>
        <a:p>
          <a:endParaRPr lang="en-GB"/>
        </a:p>
      </dgm:t>
    </dgm:pt>
    <dgm:pt modelId="{BABB4441-26FD-47F1-B93A-6012AE95FB53}">
      <dgm:prSet/>
      <dgm:spPr/>
      <dgm:t>
        <a:bodyPr/>
        <a:lstStyle/>
        <a:p>
          <a:endParaRPr lang="en-GB" dirty="0"/>
        </a:p>
      </dgm:t>
    </dgm:pt>
    <dgm:pt modelId="{A3633E0D-4FDE-4982-8DE1-62DEF3C4EA71}" type="parTrans" cxnId="{A82F7B99-D43E-441A-BEA8-9EF158CEC3A6}">
      <dgm:prSet/>
      <dgm:spPr/>
      <dgm:t>
        <a:bodyPr/>
        <a:lstStyle/>
        <a:p>
          <a:endParaRPr lang="en-GB"/>
        </a:p>
      </dgm:t>
    </dgm:pt>
    <dgm:pt modelId="{BAC21ED4-348A-4305-9E4B-7EF31588801B}" type="sibTrans" cxnId="{A82F7B99-D43E-441A-BEA8-9EF158CEC3A6}">
      <dgm:prSet/>
      <dgm:spPr/>
      <dgm:t>
        <a:bodyPr/>
        <a:lstStyle/>
        <a:p>
          <a:endParaRPr lang="en-GB"/>
        </a:p>
      </dgm:t>
    </dgm:pt>
    <dgm:pt modelId="{B1B74C23-F771-4CEB-A78E-510788D9F43F}" type="pres">
      <dgm:prSet presAssocID="{265FACB4-8969-4C17-8EDD-A7ED2113B5A5}" presName="rootnode" presStyleCnt="0">
        <dgm:presLayoutVars>
          <dgm:chMax/>
          <dgm:chPref/>
          <dgm:dir/>
          <dgm:animLvl val="lvl"/>
        </dgm:presLayoutVars>
      </dgm:prSet>
      <dgm:spPr/>
    </dgm:pt>
    <dgm:pt modelId="{D1B692B9-E15E-4CAE-83F7-3AEE4BC7CE7D}" type="pres">
      <dgm:prSet presAssocID="{E13E2B98-0E31-4B6D-B33D-B1FF60D7C75C}" presName="composite" presStyleCnt="0"/>
      <dgm:spPr/>
    </dgm:pt>
    <dgm:pt modelId="{565D68B4-403F-48A1-B4D8-98727D0D8967}" type="pres">
      <dgm:prSet presAssocID="{E13E2B98-0E31-4B6D-B33D-B1FF60D7C75C}" presName="LShape" presStyleLbl="alignNode1" presStyleIdx="0" presStyleCnt="7"/>
      <dgm:spPr>
        <a:solidFill>
          <a:srgbClr val="004494"/>
        </a:solidFill>
      </dgm:spPr>
    </dgm:pt>
    <dgm:pt modelId="{4A5C3141-D612-4D29-9C64-8E11F18AD33F}" type="pres">
      <dgm:prSet presAssocID="{E13E2B98-0E31-4B6D-B33D-B1FF60D7C75C}" presName="ParentText" presStyleLbl="revTx" presStyleIdx="0" presStyleCnt="4" custScaleY="78741" custLinFactNeighborX="-1417" custLinFactNeighborY="-12716">
        <dgm:presLayoutVars>
          <dgm:chMax val="0"/>
          <dgm:chPref val="0"/>
          <dgm:bulletEnabled val="1"/>
        </dgm:presLayoutVars>
      </dgm:prSet>
      <dgm:spPr/>
    </dgm:pt>
    <dgm:pt modelId="{89D2BFD1-F5E2-448E-873D-BD4112695BC1}" type="pres">
      <dgm:prSet presAssocID="{E13E2B98-0E31-4B6D-B33D-B1FF60D7C75C}" presName="Triangle" presStyleLbl="alignNode1" presStyleIdx="1" presStyleCnt="7"/>
      <dgm:spPr>
        <a:solidFill>
          <a:srgbClr val="004494"/>
        </a:solidFill>
      </dgm:spPr>
    </dgm:pt>
    <dgm:pt modelId="{C0F1B38D-0F91-479B-8807-0066B3829D41}" type="pres">
      <dgm:prSet presAssocID="{9932FCC9-7EC9-4B97-A75D-11612A5D56FE}" presName="sibTrans" presStyleCnt="0"/>
      <dgm:spPr/>
    </dgm:pt>
    <dgm:pt modelId="{59776241-E25D-416C-9E90-7244E667AE28}" type="pres">
      <dgm:prSet presAssocID="{9932FCC9-7EC9-4B97-A75D-11612A5D56FE}" presName="space" presStyleCnt="0"/>
      <dgm:spPr/>
    </dgm:pt>
    <dgm:pt modelId="{D2AE7E04-E772-474D-A539-B58D05AF740A}" type="pres">
      <dgm:prSet presAssocID="{FBE439DE-74BE-4E8B-8EA4-946F833CA123}" presName="composite" presStyleCnt="0"/>
      <dgm:spPr/>
    </dgm:pt>
    <dgm:pt modelId="{C19A2BD2-FDDE-45A9-9BB8-992F6CC2D038}" type="pres">
      <dgm:prSet presAssocID="{FBE439DE-74BE-4E8B-8EA4-946F833CA123}" presName="LShape" presStyleLbl="alignNode1" presStyleIdx="2" presStyleCnt="7"/>
      <dgm:spPr>
        <a:solidFill>
          <a:srgbClr val="004494"/>
        </a:solidFill>
      </dgm:spPr>
    </dgm:pt>
    <dgm:pt modelId="{C3E04CB7-442A-437E-BCD0-E51137A49033}" type="pres">
      <dgm:prSet presAssocID="{FBE439DE-74BE-4E8B-8EA4-946F833CA123}" presName="ParentText" presStyleLbl="revTx" presStyleIdx="1" presStyleCnt="4" custScaleY="90587">
        <dgm:presLayoutVars>
          <dgm:chMax val="0"/>
          <dgm:chPref val="0"/>
          <dgm:bulletEnabled val="1"/>
        </dgm:presLayoutVars>
      </dgm:prSet>
      <dgm:spPr/>
    </dgm:pt>
    <dgm:pt modelId="{5BD1A5A7-DF3D-4E91-8DA0-05F43D168E80}" type="pres">
      <dgm:prSet presAssocID="{FBE439DE-74BE-4E8B-8EA4-946F833CA123}" presName="Triangle" presStyleLbl="alignNode1" presStyleIdx="3" presStyleCnt="7"/>
      <dgm:spPr>
        <a:solidFill>
          <a:srgbClr val="004494"/>
        </a:solidFill>
      </dgm:spPr>
    </dgm:pt>
    <dgm:pt modelId="{B71C8C35-64F7-4BF2-B9F6-5C684E2181E4}" type="pres">
      <dgm:prSet presAssocID="{1D9835A8-1455-4021-BF4C-4D26DD9783E0}" presName="sibTrans" presStyleCnt="0"/>
      <dgm:spPr/>
    </dgm:pt>
    <dgm:pt modelId="{7981E711-A535-40D7-8741-3F5E3A57363C}" type="pres">
      <dgm:prSet presAssocID="{1D9835A8-1455-4021-BF4C-4D26DD9783E0}" presName="space" presStyleCnt="0"/>
      <dgm:spPr/>
    </dgm:pt>
    <dgm:pt modelId="{597E94B1-4A86-4B26-8783-38860E6B0C5E}" type="pres">
      <dgm:prSet presAssocID="{0DC698D1-0C48-4289-8DDA-6E3233970A0E}" presName="composite" presStyleCnt="0"/>
      <dgm:spPr/>
    </dgm:pt>
    <dgm:pt modelId="{823B1718-8BCA-402D-8E35-77EBBA1D4AFE}" type="pres">
      <dgm:prSet presAssocID="{0DC698D1-0C48-4289-8DDA-6E3233970A0E}" presName="LShape" presStyleLbl="alignNode1" presStyleIdx="4" presStyleCnt="7" custLinFactNeighborX="753" custLinFactNeighborY="3721"/>
      <dgm:spPr>
        <a:solidFill>
          <a:srgbClr val="004494"/>
        </a:solidFill>
      </dgm:spPr>
    </dgm:pt>
    <dgm:pt modelId="{5B85BB5C-8F27-45F9-954D-D44A942FEC49}" type="pres">
      <dgm:prSet presAssocID="{0DC698D1-0C48-4289-8DDA-6E3233970A0E}" presName="ParentText" presStyleLbl="revTx" presStyleIdx="2" presStyleCnt="4" custScaleX="99429" custLinFactNeighborX="155" custLinFactNeighborY="5715">
        <dgm:presLayoutVars>
          <dgm:chMax val="0"/>
          <dgm:chPref val="0"/>
          <dgm:bulletEnabled val="1"/>
        </dgm:presLayoutVars>
      </dgm:prSet>
      <dgm:spPr/>
    </dgm:pt>
    <dgm:pt modelId="{DC2C18E0-A8B7-431B-9F90-885E4B4A426B}" type="pres">
      <dgm:prSet presAssocID="{0DC698D1-0C48-4289-8DDA-6E3233970A0E}" presName="Triangle" presStyleLbl="alignNode1" presStyleIdx="5" presStyleCnt="7"/>
      <dgm:spPr>
        <a:solidFill>
          <a:srgbClr val="004494"/>
        </a:solidFill>
      </dgm:spPr>
    </dgm:pt>
    <dgm:pt modelId="{99073267-8B78-45D4-88E6-DB05FF6E56CD}" type="pres">
      <dgm:prSet presAssocID="{3C07DC83-3848-41B0-A68D-8F962CF84C3C}" presName="sibTrans" presStyleCnt="0"/>
      <dgm:spPr/>
    </dgm:pt>
    <dgm:pt modelId="{81472A63-F552-4C7F-8CF8-C73023B9327D}" type="pres">
      <dgm:prSet presAssocID="{3C07DC83-3848-41B0-A68D-8F962CF84C3C}" presName="space" presStyleCnt="0"/>
      <dgm:spPr/>
    </dgm:pt>
    <dgm:pt modelId="{A8CEB2C6-7D55-48C7-85A9-29023DBA930C}" type="pres">
      <dgm:prSet presAssocID="{BABB4441-26FD-47F1-B93A-6012AE95FB53}" presName="composite" presStyleCnt="0"/>
      <dgm:spPr/>
    </dgm:pt>
    <dgm:pt modelId="{66795283-61C8-4927-864F-77B9DAB72824}" type="pres">
      <dgm:prSet presAssocID="{BABB4441-26FD-47F1-B93A-6012AE95FB53}" presName="LShape" presStyleLbl="alignNode1" presStyleIdx="6" presStyleCnt="7" custAng="5400000" custScaleX="2399" custLinFactX="-137507" custLinFactY="87070" custLinFactNeighborX="-200000" custLinFactNeighborY="1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pie">
          <a:avLst/>
        </a:prstGeom>
        <a:ln>
          <a:noFill/>
        </a:ln>
      </dgm:spPr>
    </dgm:pt>
    <dgm:pt modelId="{99B82E22-B053-4E92-876B-DF794DB4385B}" type="pres">
      <dgm:prSet presAssocID="{BABB4441-26FD-47F1-B93A-6012AE95FB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95B327-E65C-4C64-959F-2DF726D85328}" srcId="{265FACB4-8969-4C17-8EDD-A7ED2113B5A5}" destId="{E13E2B98-0E31-4B6D-B33D-B1FF60D7C75C}" srcOrd="0" destOrd="0" parTransId="{E549E5BE-149C-4823-863C-10ECA627EE3B}" sibTransId="{9932FCC9-7EC9-4B97-A75D-11612A5D56FE}"/>
    <dgm:cxn modelId="{551AEE50-9D93-42DC-A81F-3D7F10B8BB5D}" srcId="{265FACB4-8969-4C17-8EDD-A7ED2113B5A5}" destId="{0DC698D1-0C48-4289-8DDA-6E3233970A0E}" srcOrd="2" destOrd="0" parTransId="{7B853194-41FC-444C-908B-A7E26AB2F0D4}" sibTransId="{3C07DC83-3848-41B0-A68D-8F962CF84C3C}"/>
    <dgm:cxn modelId="{24AE2974-8FA6-4B4A-93A3-FF217631BC4B}" type="presOf" srcId="{FBE439DE-74BE-4E8B-8EA4-946F833CA123}" destId="{C3E04CB7-442A-437E-BCD0-E51137A49033}" srcOrd="0" destOrd="0" presId="urn:microsoft.com/office/officeart/2009/3/layout/StepUpProcess"/>
    <dgm:cxn modelId="{27ABD97D-6418-4F89-8ABC-6909B2D68633}" type="presOf" srcId="{265FACB4-8969-4C17-8EDD-A7ED2113B5A5}" destId="{B1B74C23-F771-4CEB-A78E-510788D9F43F}" srcOrd="0" destOrd="0" presId="urn:microsoft.com/office/officeart/2009/3/layout/StepUpProcess"/>
    <dgm:cxn modelId="{A82F7B99-D43E-441A-BEA8-9EF158CEC3A6}" srcId="{265FACB4-8969-4C17-8EDD-A7ED2113B5A5}" destId="{BABB4441-26FD-47F1-B93A-6012AE95FB53}" srcOrd="3" destOrd="0" parTransId="{A3633E0D-4FDE-4982-8DE1-62DEF3C4EA71}" sibTransId="{BAC21ED4-348A-4305-9E4B-7EF31588801B}"/>
    <dgm:cxn modelId="{A0FC09A7-6E51-4E75-BFE5-2C122B52BA8D}" type="presOf" srcId="{BABB4441-26FD-47F1-B93A-6012AE95FB53}" destId="{99B82E22-B053-4E92-876B-DF794DB4385B}" srcOrd="0" destOrd="0" presId="urn:microsoft.com/office/officeart/2009/3/layout/StepUpProcess"/>
    <dgm:cxn modelId="{9B095AB0-A72F-4567-A725-08B060DDD42C}" srcId="{265FACB4-8969-4C17-8EDD-A7ED2113B5A5}" destId="{FBE439DE-74BE-4E8B-8EA4-946F833CA123}" srcOrd="1" destOrd="0" parTransId="{26167E22-B667-4347-A1D6-AC3D6E2611C5}" sibTransId="{1D9835A8-1455-4021-BF4C-4D26DD9783E0}"/>
    <dgm:cxn modelId="{9CC782D1-2A98-414F-B3EA-BB6EF060A54E}" type="presOf" srcId="{E13E2B98-0E31-4B6D-B33D-B1FF60D7C75C}" destId="{4A5C3141-D612-4D29-9C64-8E11F18AD33F}" srcOrd="0" destOrd="0" presId="urn:microsoft.com/office/officeart/2009/3/layout/StepUpProcess"/>
    <dgm:cxn modelId="{FABB57F8-7274-4CF9-9111-ADB341C52AD3}" type="presOf" srcId="{0DC698D1-0C48-4289-8DDA-6E3233970A0E}" destId="{5B85BB5C-8F27-45F9-954D-D44A942FEC49}" srcOrd="0" destOrd="0" presId="urn:microsoft.com/office/officeart/2009/3/layout/StepUpProcess"/>
    <dgm:cxn modelId="{DD96111F-EDC4-4CE1-BE47-7853F8D20099}" type="presParOf" srcId="{B1B74C23-F771-4CEB-A78E-510788D9F43F}" destId="{D1B692B9-E15E-4CAE-83F7-3AEE4BC7CE7D}" srcOrd="0" destOrd="0" presId="urn:microsoft.com/office/officeart/2009/3/layout/StepUpProcess"/>
    <dgm:cxn modelId="{AB0060A5-91D7-4E24-BB1F-FCD893ABA5DC}" type="presParOf" srcId="{D1B692B9-E15E-4CAE-83F7-3AEE4BC7CE7D}" destId="{565D68B4-403F-48A1-B4D8-98727D0D8967}" srcOrd="0" destOrd="0" presId="urn:microsoft.com/office/officeart/2009/3/layout/StepUpProcess"/>
    <dgm:cxn modelId="{6020BA76-D14D-4EF9-8D1C-34589B83228A}" type="presParOf" srcId="{D1B692B9-E15E-4CAE-83F7-3AEE4BC7CE7D}" destId="{4A5C3141-D612-4D29-9C64-8E11F18AD33F}" srcOrd="1" destOrd="0" presId="urn:microsoft.com/office/officeart/2009/3/layout/StepUpProcess"/>
    <dgm:cxn modelId="{97146E8D-4050-40D4-96AE-9DC8C925115E}" type="presParOf" srcId="{D1B692B9-E15E-4CAE-83F7-3AEE4BC7CE7D}" destId="{89D2BFD1-F5E2-448E-873D-BD4112695BC1}" srcOrd="2" destOrd="0" presId="urn:microsoft.com/office/officeart/2009/3/layout/StepUpProcess"/>
    <dgm:cxn modelId="{4A65A6C0-9649-45CB-8BCA-2925C045C62B}" type="presParOf" srcId="{B1B74C23-F771-4CEB-A78E-510788D9F43F}" destId="{C0F1B38D-0F91-479B-8807-0066B3829D41}" srcOrd="1" destOrd="0" presId="urn:microsoft.com/office/officeart/2009/3/layout/StepUpProcess"/>
    <dgm:cxn modelId="{3398FE0D-C89F-4594-AED9-ED8FAEA410D8}" type="presParOf" srcId="{C0F1B38D-0F91-479B-8807-0066B3829D41}" destId="{59776241-E25D-416C-9E90-7244E667AE28}" srcOrd="0" destOrd="0" presId="urn:microsoft.com/office/officeart/2009/3/layout/StepUpProcess"/>
    <dgm:cxn modelId="{9F635857-00B5-40BC-ABF8-FE7E016916A6}" type="presParOf" srcId="{B1B74C23-F771-4CEB-A78E-510788D9F43F}" destId="{D2AE7E04-E772-474D-A539-B58D05AF740A}" srcOrd="2" destOrd="0" presId="urn:microsoft.com/office/officeart/2009/3/layout/StepUpProcess"/>
    <dgm:cxn modelId="{3DE7E3FF-E607-4F69-83E8-2903A5571AFE}" type="presParOf" srcId="{D2AE7E04-E772-474D-A539-B58D05AF740A}" destId="{C19A2BD2-FDDE-45A9-9BB8-992F6CC2D038}" srcOrd="0" destOrd="0" presId="urn:microsoft.com/office/officeart/2009/3/layout/StepUpProcess"/>
    <dgm:cxn modelId="{81559191-D22E-4884-B288-EDFF8A1ECFA7}" type="presParOf" srcId="{D2AE7E04-E772-474D-A539-B58D05AF740A}" destId="{C3E04CB7-442A-437E-BCD0-E51137A49033}" srcOrd="1" destOrd="0" presId="urn:microsoft.com/office/officeart/2009/3/layout/StepUpProcess"/>
    <dgm:cxn modelId="{FAD6A7D4-ADC3-4AFF-B1A2-B6B8F54355BF}" type="presParOf" srcId="{D2AE7E04-E772-474D-A539-B58D05AF740A}" destId="{5BD1A5A7-DF3D-4E91-8DA0-05F43D168E80}" srcOrd="2" destOrd="0" presId="urn:microsoft.com/office/officeart/2009/3/layout/StepUpProcess"/>
    <dgm:cxn modelId="{F15CF247-57FF-4715-9C26-15BF49CDC4F0}" type="presParOf" srcId="{B1B74C23-F771-4CEB-A78E-510788D9F43F}" destId="{B71C8C35-64F7-4BF2-B9F6-5C684E2181E4}" srcOrd="3" destOrd="0" presId="urn:microsoft.com/office/officeart/2009/3/layout/StepUpProcess"/>
    <dgm:cxn modelId="{28130129-4DA3-45CA-B464-CE3B226BB117}" type="presParOf" srcId="{B71C8C35-64F7-4BF2-B9F6-5C684E2181E4}" destId="{7981E711-A535-40D7-8741-3F5E3A57363C}" srcOrd="0" destOrd="0" presId="urn:microsoft.com/office/officeart/2009/3/layout/StepUpProcess"/>
    <dgm:cxn modelId="{6DE60090-EC7C-413D-869E-9702E28BD90C}" type="presParOf" srcId="{B1B74C23-F771-4CEB-A78E-510788D9F43F}" destId="{597E94B1-4A86-4B26-8783-38860E6B0C5E}" srcOrd="4" destOrd="0" presId="urn:microsoft.com/office/officeart/2009/3/layout/StepUpProcess"/>
    <dgm:cxn modelId="{C3DEF087-EADD-46EF-AA04-17F3F34C6320}" type="presParOf" srcId="{597E94B1-4A86-4B26-8783-38860E6B0C5E}" destId="{823B1718-8BCA-402D-8E35-77EBBA1D4AFE}" srcOrd="0" destOrd="0" presId="urn:microsoft.com/office/officeart/2009/3/layout/StepUpProcess"/>
    <dgm:cxn modelId="{B57CCA26-989A-44E6-B692-322EBB537AE1}" type="presParOf" srcId="{597E94B1-4A86-4B26-8783-38860E6B0C5E}" destId="{5B85BB5C-8F27-45F9-954D-D44A942FEC49}" srcOrd="1" destOrd="0" presId="urn:microsoft.com/office/officeart/2009/3/layout/StepUpProcess"/>
    <dgm:cxn modelId="{30229292-BF78-4A3B-BB5E-05A4AB2A2622}" type="presParOf" srcId="{597E94B1-4A86-4B26-8783-38860E6B0C5E}" destId="{DC2C18E0-A8B7-431B-9F90-885E4B4A426B}" srcOrd="2" destOrd="0" presId="urn:microsoft.com/office/officeart/2009/3/layout/StepUpProcess"/>
    <dgm:cxn modelId="{CDBCAB1A-5FA7-4234-8A75-55CE9234BA57}" type="presParOf" srcId="{B1B74C23-F771-4CEB-A78E-510788D9F43F}" destId="{99073267-8B78-45D4-88E6-DB05FF6E56CD}" srcOrd="5" destOrd="0" presId="urn:microsoft.com/office/officeart/2009/3/layout/StepUpProcess"/>
    <dgm:cxn modelId="{D693600F-53FB-432C-B941-08C565E710FE}" type="presParOf" srcId="{99073267-8B78-45D4-88E6-DB05FF6E56CD}" destId="{81472A63-F552-4C7F-8CF8-C73023B9327D}" srcOrd="0" destOrd="0" presId="urn:microsoft.com/office/officeart/2009/3/layout/StepUpProcess"/>
    <dgm:cxn modelId="{AAD1ABD2-E200-4E5C-9236-229B8157F414}" type="presParOf" srcId="{B1B74C23-F771-4CEB-A78E-510788D9F43F}" destId="{A8CEB2C6-7D55-48C7-85A9-29023DBA930C}" srcOrd="6" destOrd="0" presId="urn:microsoft.com/office/officeart/2009/3/layout/StepUpProcess"/>
    <dgm:cxn modelId="{B0F5E5A5-0BF0-41A6-B11D-E2669AA69C42}" type="presParOf" srcId="{A8CEB2C6-7D55-48C7-85A9-29023DBA930C}" destId="{66795283-61C8-4927-864F-77B9DAB72824}" srcOrd="0" destOrd="0" presId="urn:microsoft.com/office/officeart/2009/3/layout/StepUpProcess"/>
    <dgm:cxn modelId="{FB7A8D65-0C46-456F-9D67-D7874C1108BD}" type="presParOf" srcId="{A8CEB2C6-7D55-48C7-85A9-29023DBA930C}" destId="{99B82E22-B053-4E92-876B-DF794DB43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AAF1-F2E4-44DA-9E1C-29E6EEAAE254}">
      <dsp:nvSpPr>
        <dsp:cNvPr id="0" name=""/>
        <dsp:cNvSpPr/>
      </dsp:nvSpPr>
      <dsp:spPr>
        <a:xfrm rot="5400000">
          <a:off x="6998485" y="-2987508"/>
          <a:ext cx="779224" cy="69535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150" sz="1600" kern="1200" dirty="0"/>
            <a:t>Recommendation on access to and preservation of scientific information </a:t>
          </a:r>
          <a:endParaRPr lang="en-IE" sz="1600" kern="1200" dirty="0"/>
        </a:p>
      </dsp:txBody>
      <dsp:txXfrm rot="-5400000">
        <a:off x="3911346" y="137670"/>
        <a:ext cx="6915465" cy="703146"/>
      </dsp:txXfrm>
    </dsp:sp>
    <dsp:sp modelId="{44365F38-2B49-47EB-A24B-DD9459640B8B}">
      <dsp:nvSpPr>
        <dsp:cNvPr id="0" name=""/>
        <dsp:cNvSpPr/>
      </dsp:nvSpPr>
      <dsp:spPr>
        <a:xfrm>
          <a:off x="0" y="2227"/>
          <a:ext cx="3911346" cy="9740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5100" kern="1200" dirty="0"/>
            <a:t>   </a:t>
          </a:r>
          <a:r>
            <a:rPr lang="en-150" sz="4000" kern="1200" dirty="0"/>
            <a:t>2018	</a:t>
          </a:r>
          <a:endParaRPr lang="en-IE" sz="5100" kern="1200" dirty="0"/>
        </a:p>
      </dsp:txBody>
      <dsp:txXfrm>
        <a:off x="47548" y="49775"/>
        <a:ext cx="3816250" cy="878935"/>
      </dsp:txXfrm>
    </dsp:sp>
    <dsp:sp modelId="{374D7C8D-B1CC-46C1-8393-C5FBF4AFE751}">
      <dsp:nvSpPr>
        <dsp:cNvPr id="0" name=""/>
        <dsp:cNvSpPr/>
      </dsp:nvSpPr>
      <dsp:spPr>
        <a:xfrm rot="5400000">
          <a:off x="6998485" y="-1964776"/>
          <a:ext cx="779224" cy="69535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Commission Communication on </a:t>
          </a:r>
          <a:r>
            <a:rPr lang="en-US" sz="1600" b="1" kern="1200" dirty="0"/>
            <a:t>‘A new ERA for Research &amp; Innovation’</a:t>
          </a:r>
          <a:endParaRPr lang="en-IE" sz="1600" kern="1200" dirty="0"/>
        </a:p>
      </dsp:txBody>
      <dsp:txXfrm rot="-5400000">
        <a:off x="3911346" y="1160402"/>
        <a:ext cx="6915465" cy="703146"/>
      </dsp:txXfrm>
    </dsp:sp>
    <dsp:sp modelId="{85F83634-4DDA-4DD5-9175-B0B782173D31}">
      <dsp:nvSpPr>
        <dsp:cNvPr id="0" name=""/>
        <dsp:cNvSpPr/>
      </dsp:nvSpPr>
      <dsp:spPr>
        <a:xfrm>
          <a:off x="0" y="1031905"/>
          <a:ext cx="3911346" cy="9740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4000" kern="1200" dirty="0"/>
            <a:t>2020</a:t>
          </a:r>
          <a:endParaRPr lang="en-IE" sz="4000" kern="1200" dirty="0"/>
        </a:p>
      </dsp:txBody>
      <dsp:txXfrm>
        <a:off x="47548" y="1079453"/>
        <a:ext cx="3816250" cy="878935"/>
      </dsp:txXfrm>
    </dsp:sp>
    <dsp:sp modelId="{530B7A61-57F4-4CDA-9F0C-FAD0202DB4F3}">
      <dsp:nvSpPr>
        <dsp:cNvPr id="0" name=""/>
        <dsp:cNvSpPr/>
      </dsp:nvSpPr>
      <dsp:spPr>
        <a:xfrm rot="5400000">
          <a:off x="6901018" y="-932273"/>
          <a:ext cx="954620" cy="693396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Council Recommendation on </a:t>
          </a:r>
          <a:r>
            <a:rPr lang="en-US" sz="1600" b="1" kern="1200" dirty="0"/>
            <a:t>‘A Pact for</a:t>
          </a:r>
          <a:r>
            <a:rPr lang="en-150" sz="1600" b="1" kern="1200" dirty="0"/>
            <a:t>	</a:t>
          </a:r>
          <a:r>
            <a:rPr lang="en-US" sz="1600" b="1" kern="1200" dirty="0"/>
            <a:t> Research and Innovation in Europe’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Council Conclusions on the ‘</a:t>
          </a:r>
          <a:r>
            <a:rPr lang="en-US" sz="1600" b="1" kern="1200" dirty="0"/>
            <a:t>Future governance of the European Research Area’</a:t>
          </a:r>
          <a:r>
            <a:rPr lang="en-150" sz="1200" b="1" kern="1200" dirty="0"/>
            <a:t>			</a:t>
          </a:r>
          <a:endParaRPr lang="en-IE" sz="1200" kern="1200" dirty="0"/>
        </a:p>
      </dsp:txBody>
      <dsp:txXfrm rot="-5400000">
        <a:off x="3911347" y="2103999"/>
        <a:ext cx="6887363" cy="861418"/>
      </dsp:txXfrm>
    </dsp:sp>
    <dsp:sp modelId="{A5F3543B-6E75-4A01-9B5C-A2F827CCE8AB}">
      <dsp:nvSpPr>
        <dsp:cNvPr id="0" name=""/>
        <dsp:cNvSpPr/>
      </dsp:nvSpPr>
      <dsp:spPr>
        <a:xfrm>
          <a:off x="0" y="2047692"/>
          <a:ext cx="3911346" cy="9740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4000" kern="1200" dirty="0"/>
            <a:t>2021</a:t>
          </a:r>
          <a:endParaRPr lang="en-IE" sz="4000" kern="1200" dirty="0"/>
        </a:p>
      </dsp:txBody>
      <dsp:txXfrm>
        <a:off x="47548" y="2095240"/>
        <a:ext cx="3816250" cy="878935"/>
      </dsp:txXfrm>
    </dsp:sp>
    <dsp:sp modelId="{60197CB0-BBA2-4890-8FA8-59574C26CD92}">
      <dsp:nvSpPr>
        <dsp:cNvPr id="0" name=""/>
        <dsp:cNvSpPr/>
      </dsp:nvSpPr>
      <dsp:spPr>
        <a:xfrm rot="5400000">
          <a:off x="6998485" y="80689"/>
          <a:ext cx="779224" cy="69535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Council Conclusions on ‘</a:t>
          </a:r>
          <a:r>
            <a:rPr lang="en-US" sz="1600" b="1" kern="1200" dirty="0"/>
            <a:t>Research assessment and implementation of Open Science’</a:t>
          </a:r>
        </a:p>
      </dsp:txBody>
      <dsp:txXfrm rot="-5400000">
        <a:off x="3911346" y="3205868"/>
        <a:ext cx="6915465" cy="703146"/>
      </dsp:txXfrm>
    </dsp:sp>
    <dsp:sp modelId="{33614AD5-BEC6-4A67-8E26-A2B1F7DFE439}">
      <dsp:nvSpPr>
        <dsp:cNvPr id="0" name=""/>
        <dsp:cNvSpPr/>
      </dsp:nvSpPr>
      <dsp:spPr>
        <a:xfrm>
          <a:off x="0" y="3070425"/>
          <a:ext cx="3911346" cy="9740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4000" kern="1200" dirty="0"/>
            <a:t>2022</a:t>
          </a:r>
          <a:endParaRPr lang="en-IE" sz="4000" kern="1200" dirty="0"/>
        </a:p>
      </dsp:txBody>
      <dsp:txXfrm>
        <a:off x="47548" y="3117973"/>
        <a:ext cx="3816250" cy="878935"/>
      </dsp:txXfrm>
    </dsp:sp>
    <dsp:sp modelId="{1D495EE4-EEC7-476D-8067-4B4D9C6FC481}">
      <dsp:nvSpPr>
        <dsp:cNvPr id="0" name=""/>
        <dsp:cNvSpPr/>
      </dsp:nvSpPr>
      <dsp:spPr>
        <a:xfrm rot="5400000">
          <a:off x="6998485" y="1103421"/>
          <a:ext cx="779224" cy="695350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5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Council Conclusions on ‘</a:t>
          </a:r>
          <a:r>
            <a:rPr lang="en-US" sz="1600" b="1" kern="1200" dirty="0"/>
            <a:t>High-quality, transparent, open, trustworthy and equitable scholarly publishing’</a:t>
          </a:r>
        </a:p>
      </dsp:txBody>
      <dsp:txXfrm rot="-5400000">
        <a:off x="3911346" y="4228600"/>
        <a:ext cx="6915465" cy="703146"/>
      </dsp:txXfrm>
    </dsp:sp>
    <dsp:sp modelId="{B7AE3FDB-94E6-4CCD-87D4-62DC3CFB609B}">
      <dsp:nvSpPr>
        <dsp:cNvPr id="0" name=""/>
        <dsp:cNvSpPr/>
      </dsp:nvSpPr>
      <dsp:spPr>
        <a:xfrm>
          <a:off x="0" y="4093158"/>
          <a:ext cx="3911346" cy="9740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4000" kern="1200" dirty="0"/>
            <a:t>2023</a:t>
          </a:r>
          <a:endParaRPr lang="en-IE" sz="4000" kern="1200" dirty="0"/>
        </a:p>
      </dsp:txBody>
      <dsp:txXfrm>
        <a:off x="47548" y="4140706"/>
        <a:ext cx="3816250" cy="878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68B4-403F-48A1-B4D8-98727D0D8967}">
      <dsp:nvSpPr>
        <dsp:cNvPr id="0" name=""/>
        <dsp:cNvSpPr/>
      </dsp:nvSpPr>
      <dsp:spPr>
        <a:xfrm rot="5400000">
          <a:off x="384105" y="1441787"/>
          <a:ext cx="1143562" cy="1902862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C3141-D612-4D29-9C64-8E11F18AD33F}">
      <dsp:nvSpPr>
        <dsp:cNvPr id="0" name=""/>
        <dsp:cNvSpPr/>
      </dsp:nvSpPr>
      <dsp:spPr>
        <a:xfrm>
          <a:off x="168873" y="1978913"/>
          <a:ext cx="1717915" cy="1185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</a:rPr>
            <a:t>FP7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0" kern="1200" dirty="0">
              <a:solidFill>
                <a:srgbClr val="004494"/>
              </a:solidFill>
            </a:rPr>
            <a:t>Pilot on open </a:t>
          </a:r>
          <a:r>
            <a:rPr lang="fr-BE" sz="1400" b="0" kern="1200" dirty="0" err="1">
              <a:solidFill>
                <a:srgbClr val="004494"/>
              </a:solidFill>
            </a:rPr>
            <a:t>access</a:t>
          </a:r>
          <a:r>
            <a:rPr lang="fr-BE" sz="1400" b="0" kern="1200" dirty="0">
              <a:solidFill>
                <a:srgbClr val="004494"/>
              </a:solidFill>
            </a:rPr>
            <a:t> to publications</a:t>
          </a:r>
        </a:p>
      </dsp:txBody>
      <dsp:txXfrm>
        <a:off x="168873" y="1978913"/>
        <a:ext cx="1717915" cy="1185723"/>
      </dsp:txXfrm>
    </dsp:sp>
    <dsp:sp modelId="{89D2BFD1-F5E2-448E-873D-BD4112695BC1}">
      <dsp:nvSpPr>
        <dsp:cNvPr id="0" name=""/>
        <dsp:cNvSpPr/>
      </dsp:nvSpPr>
      <dsp:spPr>
        <a:xfrm>
          <a:off x="1586996" y="1301696"/>
          <a:ext cx="324134" cy="324134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2BD2-FDDE-45A9-9BB8-992F6CC2D038}">
      <dsp:nvSpPr>
        <dsp:cNvPr id="0" name=""/>
        <dsp:cNvSpPr/>
      </dsp:nvSpPr>
      <dsp:spPr>
        <a:xfrm rot="5400000">
          <a:off x="2487168" y="992254"/>
          <a:ext cx="1143562" cy="1902862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04CB7-442A-437E-BCD0-E51137A49033}">
      <dsp:nvSpPr>
        <dsp:cNvPr id="0" name=""/>
        <dsp:cNvSpPr/>
      </dsp:nvSpPr>
      <dsp:spPr>
        <a:xfrm>
          <a:off x="2296279" y="1631673"/>
          <a:ext cx="1717915" cy="13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</a:rPr>
            <a:t>H2020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0" kern="1200" dirty="0">
              <a:solidFill>
                <a:srgbClr val="0F5494"/>
              </a:solidFill>
            </a:rPr>
            <a:t>Open </a:t>
          </a:r>
          <a:r>
            <a:rPr lang="fr-BE" sz="1400" b="0" kern="1200" dirty="0" err="1">
              <a:solidFill>
                <a:srgbClr val="0F5494"/>
              </a:solidFill>
            </a:rPr>
            <a:t>access</a:t>
          </a:r>
          <a:r>
            <a:rPr lang="fr-BE" sz="1400" b="0" kern="1200" dirty="0">
              <a:solidFill>
                <a:srgbClr val="0F5494"/>
              </a:solidFill>
            </a:rPr>
            <a:t> to publications </a:t>
          </a:r>
          <a:r>
            <a:rPr lang="fr-BE" sz="1400" b="0" kern="1200" dirty="0" err="1">
              <a:solidFill>
                <a:srgbClr val="0F5494"/>
              </a:solidFill>
            </a:rPr>
            <a:t>m</a:t>
          </a:r>
          <a:r>
            <a:rPr lang="fr-BE" sz="1400" b="0" kern="1200" dirty="0" err="1">
              <a:solidFill>
                <a:srgbClr val="004494"/>
              </a:solidFill>
            </a:rPr>
            <a:t>andatory</a:t>
          </a:r>
          <a:endParaRPr lang="fr-BE" sz="1400" b="0" kern="1200" dirty="0">
            <a:solidFill>
              <a:srgbClr val="004494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1" kern="1200" dirty="0">
            <a:solidFill>
              <a:srgbClr val="FFC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&amp; Pilot on open </a:t>
          </a:r>
          <a:r>
            <a:rPr lang="fr-BE" sz="1400" kern="1200" dirty="0" err="1">
              <a:solidFill>
                <a:srgbClr val="0F5494"/>
              </a:solidFill>
            </a:rPr>
            <a:t>research</a:t>
          </a:r>
          <a:r>
            <a:rPr lang="fr-BE" sz="1400" kern="1200" dirty="0">
              <a:solidFill>
                <a:srgbClr val="0F5494"/>
              </a:solidFill>
            </a:rPr>
            <a:t> data/DMP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2296279" y="1631673"/>
        <a:ext cx="1717915" cy="1364107"/>
      </dsp:txXfrm>
    </dsp:sp>
    <dsp:sp modelId="{5BD1A5A7-DF3D-4E91-8DA0-05F43D168E80}">
      <dsp:nvSpPr>
        <dsp:cNvPr id="0" name=""/>
        <dsp:cNvSpPr/>
      </dsp:nvSpPr>
      <dsp:spPr>
        <a:xfrm>
          <a:off x="3690059" y="852163"/>
          <a:ext cx="324134" cy="324134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1718-8BCA-402D-8E35-77EBBA1D4AFE}">
      <dsp:nvSpPr>
        <dsp:cNvPr id="0" name=""/>
        <dsp:cNvSpPr/>
      </dsp:nvSpPr>
      <dsp:spPr>
        <a:xfrm rot="5400000">
          <a:off x="4604560" y="514401"/>
          <a:ext cx="1143562" cy="1902862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5BB5C-8F27-45F9-954D-D44A942FEC49}">
      <dsp:nvSpPr>
        <dsp:cNvPr id="0" name=""/>
        <dsp:cNvSpPr/>
      </dsp:nvSpPr>
      <dsp:spPr>
        <a:xfrm>
          <a:off x="4406910" y="1126455"/>
          <a:ext cx="1708105" cy="150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</a:rPr>
            <a:t>H2020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0" kern="1200" dirty="0">
              <a:solidFill>
                <a:srgbClr val="0F5494"/>
              </a:solidFill>
            </a:rPr>
            <a:t>Open </a:t>
          </a:r>
          <a:r>
            <a:rPr lang="fr-BE" sz="1400" b="0" kern="1200" dirty="0" err="1">
              <a:solidFill>
                <a:srgbClr val="0F5494"/>
              </a:solidFill>
            </a:rPr>
            <a:t>access</a:t>
          </a:r>
          <a:r>
            <a:rPr lang="fr-BE" sz="1400" b="0" kern="1200" dirty="0">
              <a:solidFill>
                <a:srgbClr val="0F5494"/>
              </a:solidFill>
            </a:rPr>
            <a:t> to publications </a:t>
          </a:r>
          <a:r>
            <a:rPr lang="fr-BE" sz="1400" b="0" kern="1200" dirty="0" err="1">
              <a:solidFill>
                <a:srgbClr val="0F5494"/>
              </a:solidFill>
            </a:rPr>
            <a:t>m</a:t>
          </a:r>
          <a:r>
            <a:rPr lang="fr-BE" sz="1400" b="0" kern="1200" dirty="0" err="1">
              <a:solidFill>
                <a:srgbClr val="004494"/>
              </a:solidFill>
            </a:rPr>
            <a:t>andatory</a:t>
          </a:r>
          <a:endParaRPr lang="fr-BE" sz="1400" b="0" kern="1200" dirty="0">
            <a:solidFill>
              <a:srgbClr val="004494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0" kern="1200" dirty="0">
            <a:solidFill>
              <a:srgbClr val="FFC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b="0" kern="1200" dirty="0">
              <a:solidFill>
                <a:srgbClr val="0F5494"/>
              </a:solidFill>
            </a:rPr>
            <a:t>&amp; Open </a:t>
          </a:r>
          <a:r>
            <a:rPr lang="fr-BE" sz="1400" b="0" kern="1200" dirty="0" err="1">
              <a:solidFill>
                <a:srgbClr val="0F5494"/>
              </a:solidFill>
            </a:rPr>
            <a:t>research</a:t>
          </a:r>
          <a:r>
            <a:rPr lang="fr-BE" sz="1400" b="0" kern="1200" dirty="0">
              <a:solidFill>
                <a:srgbClr val="0F5494"/>
              </a:solidFill>
            </a:rPr>
            <a:t> data/DMP </a:t>
          </a:r>
          <a:r>
            <a:rPr lang="fr-BE" sz="1400" b="0" kern="1200" dirty="0">
              <a:solidFill>
                <a:srgbClr val="004494"/>
              </a:solidFill>
            </a:rPr>
            <a:t>by default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b="0" kern="1200" dirty="0">
              <a:solidFill>
                <a:srgbClr val="004494"/>
              </a:solidFill>
            </a:rPr>
            <a:t>(exceptions)</a:t>
          </a:r>
          <a:endParaRPr lang="en-GB" sz="1400" b="0" kern="1200" dirty="0">
            <a:solidFill>
              <a:srgbClr val="004494"/>
            </a:solidFill>
          </a:endParaRPr>
        </a:p>
      </dsp:txBody>
      <dsp:txXfrm>
        <a:off x="4406910" y="1126455"/>
        <a:ext cx="1708105" cy="1505853"/>
      </dsp:txXfrm>
    </dsp:sp>
    <dsp:sp modelId="{DC2C18E0-A8B7-431B-9F90-885E4B4A426B}">
      <dsp:nvSpPr>
        <dsp:cNvPr id="0" name=""/>
        <dsp:cNvSpPr/>
      </dsp:nvSpPr>
      <dsp:spPr>
        <a:xfrm>
          <a:off x="5793123" y="331758"/>
          <a:ext cx="324134" cy="324134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95283-61C8-4927-864F-77B9DAB72824}">
      <dsp:nvSpPr>
        <dsp:cNvPr id="0" name=""/>
        <dsp:cNvSpPr/>
      </dsp:nvSpPr>
      <dsp:spPr>
        <a:xfrm rot="10800000">
          <a:off x="82240" y="3019313"/>
          <a:ext cx="1143562" cy="45649"/>
        </a:xfrm>
        <a:prstGeom prst="pie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9B82E22-B053-4E92-876B-DF794DB4385B}">
      <dsp:nvSpPr>
        <dsp:cNvPr id="0" name=""/>
        <dsp:cNvSpPr/>
      </dsp:nvSpPr>
      <dsp:spPr>
        <a:xfrm>
          <a:off x="6313645" y="519990"/>
          <a:ext cx="1717915" cy="150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6313645" y="519990"/>
        <a:ext cx="1717915" cy="150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57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27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9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6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3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1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4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1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8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9D10-C24C-2D4D-8062-349F5143C3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9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81328"/>
            <a:ext cx="2844800" cy="476250"/>
          </a:xfrm>
        </p:spPr>
        <p:txBody>
          <a:bodyPr anchor="ctr"/>
          <a:lstStyle>
            <a:lvl1pPr>
              <a:defRPr/>
            </a:lvl1pPr>
          </a:lstStyle>
          <a:p>
            <a:fld id="{F30F5A15-382B-45B4-A583-0DA1391190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0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8" r="126" b="34569"/>
          <a:stretch/>
        </p:blipFill>
        <p:spPr>
          <a:xfrm>
            <a:off x="1" y="1"/>
            <a:ext cx="12191999" cy="1508247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2973" y="654953"/>
            <a:ext cx="11371295" cy="53270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>
            <a:lvl1pPr>
              <a:defRPr sz="3377" b="1">
                <a:solidFill>
                  <a:srgbClr val="1B3B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9743" y="2046231"/>
            <a:ext cx="11305188" cy="32123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7095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663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435726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49617" y="1"/>
            <a:ext cx="6142383" cy="6858000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4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1_Content and Objec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94381d621_4_20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g2394381d621_4_20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g2394381d621_4_20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DE"/>
              <a:t>‹#›</a:t>
            </a:fld>
            <a:endParaRPr/>
          </a:p>
        </p:txBody>
      </p:sp>
      <p:cxnSp>
        <p:nvCxnSpPr>
          <p:cNvPr id="336" name="Google Shape;336;g2394381d621_4_20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g2394381d621_4_20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839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6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595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879600"/>
            <a:ext cx="5189857" cy="871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879600"/>
            <a:ext cx="5194583" cy="8715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8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30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2495550" y="2420887"/>
            <a:ext cx="8713788" cy="324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2000" y="1484784"/>
            <a:ext cx="11165217" cy="576263"/>
          </a:xfrm>
        </p:spPr>
        <p:txBody>
          <a:bodyPr/>
          <a:lstStyle>
            <a:lvl1pPr>
              <a:defRPr lang="en-GB" sz="2400" b="1" i="0" kern="1200" dirty="0">
                <a:solidFill>
                  <a:srgbClr val="61249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55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7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2" r:id="rId20"/>
    <p:sldLayoutId id="2147483680" r:id="rId21"/>
    <p:sldLayoutId id="2147483681" r:id="rId22"/>
    <p:sldLayoutId id="2147483682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J8RaD3WBw" TargetMode="External"/><Relationship Id="rId2" Type="http://schemas.openxmlformats.org/officeDocument/2006/relationships/hyperlink" Target="https://ec.europa.eu/info/funding-tenders/opportunities/docs/2021-2027/horizon/guidance/programme-guide_horizon_en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c.europa.eu/info/funding-tenders/opportunities/portal/screen/how-to-participate/reference-documents?selectedProgrammePeriod=2021-2027&amp;selectedProgramme=HORIZO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ditorial@open-research-europe.ec.europa.eu" TargetMode="External"/><Relationship Id="rId2" Type="http://schemas.openxmlformats.org/officeDocument/2006/relationships/hyperlink" Target="https://open-research-europe.ec.europa.eu/for-authors/article-guidelines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chart" Target="../charts/chart3.xml"/><Relationship Id="rId5" Type="http://schemas.openxmlformats.org/officeDocument/2006/relationships/image" Target="../media/image13.png"/><Relationship Id="rId10" Type="http://schemas.openxmlformats.org/officeDocument/2006/relationships/chart" Target="../charts/chart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43FC-D6E6-9E3A-B3FD-8A9E2A518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150" sz="5400" dirty="0"/>
              <a:t>Open Science in Horizon Europe </a:t>
            </a:r>
            <a:br>
              <a:rPr lang="en-150" sz="5400" dirty="0"/>
            </a:br>
            <a:r>
              <a:rPr lang="en-150" sz="5400" dirty="0"/>
              <a:t>&amp; Open Research Europe</a:t>
            </a:r>
            <a:endParaRPr lang="en-IE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16EE1-2115-372C-6E8E-32D23F2F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3103" y="5428527"/>
            <a:ext cx="5256143" cy="1937040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en-IE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</a:t>
            </a:r>
            <a:r>
              <a:rPr lang="en-150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SCA4Ukraine Open Science Webinar</a:t>
            </a:r>
          </a:p>
          <a:p>
            <a:pPr fontAlgn="base">
              <a:spcAft>
                <a:spcPts val="0"/>
              </a:spcAft>
            </a:pPr>
            <a:r>
              <a:rPr lang="en-150" sz="2000" dirty="0">
                <a:solidFill>
                  <a:schemeClr val="bg1"/>
                </a:solidFill>
                <a:ea typeface="Calibri" panose="020F0502020204030204" pitchFamily="34" charset="0"/>
              </a:rPr>
              <a:t>October 25, 2023</a:t>
            </a:r>
            <a:endParaRPr lang="en-150" sz="2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fontAlgn="base"/>
            <a:endParaRPr lang="en-150" sz="1800" dirty="0">
              <a:solidFill>
                <a:srgbClr val="FFC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49165-03D7-56B0-BEB6-1F5527F74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819" y="5173902"/>
            <a:ext cx="5040313" cy="528998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fr-BE" sz="2000" dirty="0">
                <a:solidFill>
                  <a:srgbClr val="FFC000"/>
                </a:solidFill>
              </a:rPr>
              <a:t>Victoria Tsoukala, PhD</a:t>
            </a:r>
          </a:p>
          <a:p>
            <a:pPr algn="l">
              <a:spcAft>
                <a:spcPts val="0"/>
              </a:spcAft>
            </a:pPr>
            <a:r>
              <a:rPr lang="fr-BE" sz="2000" dirty="0">
                <a:solidFill>
                  <a:srgbClr val="FFC000"/>
                </a:solidFill>
              </a:rPr>
              <a:t>Policy </a:t>
            </a:r>
            <a:r>
              <a:rPr lang="fr-BE" sz="2000" dirty="0" err="1">
                <a:solidFill>
                  <a:srgbClr val="FFC000"/>
                </a:solidFill>
              </a:rPr>
              <a:t>Officer</a:t>
            </a:r>
            <a:r>
              <a:rPr lang="fr-BE" sz="2000" dirty="0">
                <a:solidFill>
                  <a:srgbClr val="FFC000"/>
                </a:solidFill>
              </a:rPr>
              <a:t>, Unit for Open Science</a:t>
            </a:r>
          </a:p>
          <a:p>
            <a:pPr algn="l">
              <a:spcAft>
                <a:spcPts val="0"/>
              </a:spcAft>
            </a:pPr>
            <a:r>
              <a:rPr lang="fr-BE" sz="2000" dirty="0">
                <a:solidFill>
                  <a:srgbClr val="FFC000"/>
                </a:solidFill>
              </a:rPr>
              <a:t>DG Research &amp; Innovation</a:t>
            </a:r>
          </a:p>
          <a:p>
            <a:pPr algn="l">
              <a:spcAft>
                <a:spcPts val="0"/>
              </a:spcAft>
            </a:pPr>
            <a:r>
              <a:rPr lang="fr-BE" sz="2000" dirty="0" err="1">
                <a:solidFill>
                  <a:srgbClr val="FFC000"/>
                </a:solidFill>
              </a:rPr>
              <a:t>European</a:t>
            </a:r>
            <a:r>
              <a:rPr lang="fr-BE" sz="2000" dirty="0">
                <a:solidFill>
                  <a:srgbClr val="FFC000"/>
                </a:solidFill>
              </a:rPr>
              <a:t> Commission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77" y="303635"/>
            <a:ext cx="10905698" cy="782357"/>
          </a:xfrm>
        </p:spPr>
        <p:txBody>
          <a:bodyPr/>
          <a:lstStyle/>
          <a:p>
            <a:r>
              <a:rPr lang="en-GB" dirty="0"/>
              <a:t>Open Science in Horizon Europe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847" y="1983795"/>
            <a:ext cx="8087336" cy="3687216"/>
            <a:chOff x="488232" y="2636912"/>
            <a:chExt cx="8087336" cy="3687216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539552" y="2636912"/>
            <a:ext cx="8036016" cy="3687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88232" y="3729803"/>
              <a:ext cx="1440160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2008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8472" y="3247648"/>
              <a:ext cx="1368152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2014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6704" y="2725823"/>
              <a:ext cx="1405152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2017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7501" y="1597713"/>
            <a:ext cx="4975976" cy="247760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 Europe (2021)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Science embedded across </a:t>
            </a:r>
            <a:r>
              <a:rPr lang="en-IE" sz="2000" dirty="0">
                <a:solidFill>
                  <a:srgbClr val="004494"/>
                </a:solidFill>
                <a:latin typeface="Arial"/>
              </a:rPr>
              <a:t>Horizon Europe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Strengthening of the open access obligations and focus on responsible </a:t>
            </a:r>
            <a:r>
              <a:rPr lang="en-IE" sz="2000" dirty="0">
                <a:solidFill>
                  <a:srgbClr val="004494"/>
                </a:solidFill>
                <a:latin typeface="Arial"/>
              </a:rPr>
              <a:t>research data management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line with the FAIR principles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7529" y="1411754"/>
            <a:ext cx="63001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Evolution of Open Science policies across Framework Programmes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89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45" y="199842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200" dirty="0"/>
              <a:t>Horizon Europe strategy: reflecting the policy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91581" y="1249865"/>
            <a:ext cx="11213674" cy="54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000" b="1" i="0" dirty="0">
                <a:solidFill>
                  <a:srgbClr val="004494"/>
                </a:solidFill>
              </a:rPr>
              <a:t>Open Access to </a:t>
            </a:r>
            <a:r>
              <a:rPr lang="en-150" sz="2000" b="1" i="0" dirty="0">
                <a:solidFill>
                  <a:srgbClr val="004494"/>
                </a:solidFill>
              </a:rPr>
              <a:t>peer-reviewed </a:t>
            </a:r>
            <a:r>
              <a:rPr lang="en-GB" sz="2000" b="1" i="0" dirty="0">
                <a:solidFill>
                  <a:srgbClr val="004494"/>
                </a:solidFill>
              </a:rPr>
              <a:t>scientific publications</a:t>
            </a:r>
            <a:r>
              <a:rPr lang="en-150" sz="2000" b="1" i="0" dirty="0">
                <a:solidFill>
                  <a:srgbClr val="004494"/>
                </a:solidFill>
              </a:rPr>
              <a:t> </a:t>
            </a:r>
            <a:r>
              <a:rPr lang="en-150" sz="2000" dirty="0">
                <a:solidFill>
                  <a:srgbClr val="004494"/>
                </a:solidFill>
              </a:rPr>
              <a:t>(mandatory, no exceptions)</a:t>
            </a:r>
            <a:br>
              <a:rPr lang="en-GB" sz="2000" b="1" i="0" dirty="0">
                <a:solidFill>
                  <a:srgbClr val="004494"/>
                </a:solidFill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Immediate OA via </a:t>
            </a:r>
            <a:r>
              <a:rPr kumimoji="0" lang="en-150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trusted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repository under CC-BY; metadata under CC0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Information about data and tools needed to validate conclusions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IPR retention to comply with OA requirements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Reimburse only if in full OA venue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000" b="1" i="0" dirty="0">
                <a:solidFill>
                  <a:srgbClr val="004494"/>
                </a:solidFill>
              </a:rPr>
              <a:t>Research Data Management</a:t>
            </a:r>
            <a:r>
              <a:rPr lang="en-150" sz="2000" b="1" i="0" dirty="0">
                <a:solidFill>
                  <a:srgbClr val="004494"/>
                </a:solidFill>
              </a:rPr>
              <a:t> </a:t>
            </a:r>
            <a:r>
              <a:rPr lang="en-150" sz="2000" dirty="0">
                <a:solidFill>
                  <a:srgbClr val="004494"/>
                </a:solidFill>
              </a:rPr>
              <a:t>(RDM mandatory; OA mandatory with exceptions)</a:t>
            </a:r>
            <a:br>
              <a:rPr lang="en-GB" sz="2000" b="1" i="0" dirty="0">
                <a:solidFill>
                  <a:srgbClr val="004494"/>
                </a:solidFill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RDM in line with FAIR, mandatory Data Management Plan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OA via repository under CC-BY or CC0; metadata under CC0;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exceptions to OA possible (‘as open as possible, as closed as necessary’)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Information about software and other tools needed to reuse or validate data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000" b="1" i="0" dirty="0">
                <a:solidFill>
                  <a:srgbClr val="004494"/>
                </a:solidFill>
              </a:rPr>
              <a:t>Additional OS practices 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(encouraged)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GB" sz="1800" i="0" dirty="0">
                <a:solidFill>
                  <a:srgbClr val="4D4D4D"/>
                </a:solidFill>
              </a:rPr>
              <a:t>- Providing OA to research outputs beyond publications and data</a:t>
            </a:r>
            <a:br>
              <a:rPr lang="en-GB" sz="1800" i="0" dirty="0">
                <a:solidFill>
                  <a:srgbClr val="4D4D4D"/>
                </a:solidFill>
              </a:rPr>
            </a:br>
            <a:r>
              <a:rPr lang="en-GB" sz="1800" i="0" dirty="0">
                <a:solidFill>
                  <a:srgbClr val="4D4D4D"/>
                </a:solidFill>
              </a:rPr>
              <a:t>- Research output management beyond publications and data</a:t>
            </a:r>
            <a:br>
              <a:rPr lang="en-GB" sz="1800" i="0" dirty="0">
                <a:solidFill>
                  <a:srgbClr val="4D4D4D"/>
                </a:solidFill>
              </a:rPr>
            </a:br>
            <a:r>
              <a:rPr lang="en-GB" sz="1800" i="0" dirty="0">
                <a:solidFill>
                  <a:srgbClr val="4D4D4D"/>
                </a:solidFill>
              </a:rPr>
              <a:t>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Early and open sharing of research, e.g. preregistration, registered reports, preprints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- Measures to ensure reproducibility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of research outputs</a:t>
            </a:r>
            <a:b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</a:b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- Involving citizens and end users in co-creating R&amp;I agendas and content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63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may be kept closed if:</a:t>
            </a:r>
          </a:p>
          <a:p>
            <a:r>
              <a:rPr lang="en-GB" dirty="0"/>
              <a:t>providing open access is against the </a:t>
            </a:r>
            <a:r>
              <a:rPr lang="en-GB" b="1" dirty="0"/>
              <a:t>beneficiary’s legitimate interests</a:t>
            </a:r>
            <a:r>
              <a:rPr lang="en-GB" dirty="0"/>
              <a:t>, including regarding </a:t>
            </a:r>
            <a:r>
              <a:rPr lang="en-GB" b="1" dirty="0"/>
              <a:t>commercial exploitation</a:t>
            </a:r>
            <a:r>
              <a:rPr lang="en-GB" dirty="0"/>
              <a:t>; </a:t>
            </a:r>
          </a:p>
          <a:p>
            <a:r>
              <a:rPr lang="en-GB" dirty="0"/>
              <a:t>it is contrary to </a:t>
            </a:r>
            <a:r>
              <a:rPr lang="en-GB" b="1" dirty="0"/>
              <a:t>any other constraints</a:t>
            </a:r>
            <a:r>
              <a:rPr lang="en-GB" dirty="0"/>
              <a:t>, such </a:t>
            </a:r>
            <a:r>
              <a:rPr lang="en-GB" b="1" dirty="0"/>
              <a:t>as data protection rules</a:t>
            </a:r>
            <a:r>
              <a:rPr lang="en-GB" dirty="0"/>
              <a:t>, </a:t>
            </a:r>
            <a:r>
              <a:rPr lang="en-GB" b="1" dirty="0"/>
              <a:t>privacy</a:t>
            </a:r>
            <a:r>
              <a:rPr lang="en-GB" dirty="0"/>
              <a:t>, </a:t>
            </a:r>
            <a:r>
              <a:rPr lang="en-GB" b="1" dirty="0"/>
              <a:t>confidentiality</a:t>
            </a:r>
            <a:r>
              <a:rPr lang="en-GB" dirty="0"/>
              <a:t>, </a:t>
            </a:r>
            <a:r>
              <a:rPr lang="en-GB" b="1" dirty="0"/>
              <a:t>trade secrets</a:t>
            </a:r>
            <a:r>
              <a:rPr lang="en-GB" dirty="0"/>
              <a:t>, </a:t>
            </a:r>
            <a:r>
              <a:rPr lang="en-GB" b="1" dirty="0"/>
              <a:t>Union competitive interests</a:t>
            </a:r>
            <a:r>
              <a:rPr lang="en-GB" dirty="0"/>
              <a:t>, </a:t>
            </a:r>
            <a:r>
              <a:rPr lang="en-GB" b="1" dirty="0"/>
              <a:t>security rules</a:t>
            </a:r>
            <a:r>
              <a:rPr lang="en-GB" dirty="0"/>
              <a:t>, </a:t>
            </a:r>
            <a:r>
              <a:rPr lang="en-GB" b="1" dirty="0"/>
              <a:t>intellectual property rights </a:t>
            </a:r>
            <a:r>
              <a:rPr lang="en-GB" dirty="0"/>
              <a:t>or would be </a:t>
            </a:r>
            <a:r>
              <a:rPr lang="en-GB" b="1" dirty="0"/>
              <a:t>against other obligations </a:t>
            </a:r>
            <a:r>
              <a:rPr lang="en-GB" dirty="0"/>
              <a:t>under the Grant Agreement.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Exceptions to open access to research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39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491" y="1403926"/>
            <a:ext cx="4725088" cy="16440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4734" y="1592161"/>
            <a:ext cx="4803845" cy="3906435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IE" b="1" dirty="0">
                <a:solidFill>
                  <a:srgbClr val="004494"/>
                </a:solidFill>
              </a:rPr>
              <a:t> “Excellence” criterion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IE" sz="2000" b="1" dirty="0">
                <a:solidFill>
                  <a:srgbClr val="004494"/>
                </a:solidFill>
              </a:rPr>
              <a:t>(methodology)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IE" sz="2000" dirty="0"/>
          </a:p>
          <a:p>
            <a:endParaRPr lang="en-IE" sz="300" dirty="0"/>
          </a:p>
          <a:p>
            <a:r>
              <a:rPr lang="en-IE" sz="1800" dirty="0"/>
              <a:t>Evaluation of the quality of open science practices </a:t>
            </a:r>
          </a:p>
          <a:p>
            <a:r>
              <a:rPr lang="en-IE" sz="1800" dirty="0"/>
              <a:t>E.g.1 page to describe Open Science practices + 1 page to describe research data/output management [RIA,IA]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22587" y="1416670"/>
            <a:ext cx="6234123" cy="592732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IE" b="1" dirty="0">
                <a:solidFill>
                  <a:srgbClr val="004494"/>
                </a:solidFill>
              </a:rPr>
              <a:t>“Quality and efficiency of implementation” criterion </a:t>
            </a:r>
          </a:p>
          <a:p>
            <a:pPr algn="ctr">
              <a:spcAft>
                <a:spcPts val="1200"/>
              </a:spcAft>
            </a:pPr>
            <a:r>
              <a:rPr lang="en-IE" sz="2000" b="1" dirty="0">
                <a:solidFill>
                  <a:srgbClr val="004494"/>
                </a:solidFill>
              </a:rPr>
              <a:t>(capacity of participants and consortium as a whole + list of achievements)</a:t>
            </a:r>
            <a:endParaRPr lang="fr-BE" sz="2000" dirty="0">
              <a:solidFill>
                <a:srgbClr val="004494"/>
              </a:solidFill>
            </a:endParaRPr>
          </a:p>
          <a:p>
            <a:pPr lvl="1">
              <a:spcAft>
                <a:spcPts val="0"/>
              </a:spcAft>
            </a:pPr>
            <a:endParaRPr lang="en-IE" sz="300" dirty="0">
              <a:solidFill>
                <a:srgbClr val="004494"/>
              </a:solidFill>
            </a:endParaRPr>
          </a:p>
          <a:p>
            <a:pPr lvl="1"/>
            <a:r>
              <a:rPr lang="en-IE" sz="1800" dirty="0"/>
              <a:t>Explain expertise/track record on Open Science</a:t>
            </a:r>
            <a:endParaRPr lang="en-IE" sz="1600" dirty="0"/>
          </a:p>
          <a:p>
            <a:pPr lvl="1"/>
            <a:r>
              <a:rPr lang="en-IE" sz="1800" dirty="0"/>
              <a:t>List publications, software, data, etc, relevant to the project with qualitative assessment and, where available, persistent identifiers</a:t>
            </a:r>
          </a:p>
          <a:p>
            <a:pPr indent="-228600" algn="just"/>
            <a:r>
              <a:rPr lang="en-US" sz="1600" dirty="0"/>
              <a:t>Publications are expected to be open access; datasets are expected to be FAIR and ‘as open as possible, as closed as necessary‘. </a:t>
            </a:r>
            <a:r>
              <a:rPr lang="en-US" sz="1600" b="1" dirty="0"/>
              <a:t>Significance of publications to be evaluated on the basis of proposers’ qualitative assessment </a:t>
            </a:r>
            <a:r>
              <a:rPr lang="en-US" sz="1600" dirty="0"/>
              <a:t>and not per Journal Impact Factor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995" y="200758"/>
            <a:ext cx="10515600" cy="782357"/>
          </a:xfrm>
        </p:spPr>
        <p:txBody>
          <a:bodyPr/>
          <a:lstStyle/>
          <a:p>
            <a:r>
              <a:rPr lang="en-IE" dirty="0"/>
              <a:t>Evaluation of proposals and Open Science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60472" y="1416670"/>
            <a:ext cx="5814291" cy="1631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709284" y="1384565"/>
            <a:ext cx="11140452" cy="5562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b="1" dirty="0">
                <a:solidFill>
                  <a:srgbClr val="004494"/>
                </a:solidFill>
              </a:rPr>
              <a:t>Trusted repositories </a:t>
            </a:r>
            <a:r>
              <a:rPr lang="en-US" sz="2000" dirty="0">
                <a:solidFill>
                  <a:srgbClr val="585858"/>
                </a:solidFill>
              </a:rPr>
              <a:t>are either </a:t>
            </a:r>
            <a:r>
              <a:rPr lang="en-US" sz="2000" b="1" dirty="0">
                <a:solidFill>
                  <a:srgbClr val="585858"/>
                </a:solidFill>
              </a:rPr>
              <a:t>certified repositories</a:t>
            </a:r>
            <a:r>
              <a:rPr lang="en-US" sz="2000" dirty="0">
                <a:solidFill>
                  <a:srgbClr val="585858"/>
                </a:solidFill>
              </a:rPr>
              <a:t> (e.g. </a:t>
            </a:r>
            <a:r>
              <a:rPr lang="en-US" sz="2000" dirty="0" err="1">
                <a:solidFill>
                  <a:srgbClr val="585858"/>
                </a:solidFill>
              </a:rPr>
              <a:t>CoreTrustSeal</a:t>
            </a:r>
            <a:r>
              <a:rPr lang="en-US" sz="2000" dirty="0">
                <a:solidFill>
                  <a:srgbClr val="585858"/>
                </a:solidFill>
              </a:rPr>
              <a:t>, </a:t>
            </a:r>
            <a:r>
              <a:rPr lang="en-US" sz="2000" dirty="0" err="1">
                <a:solidFill>
                  <a:srgbClr val="585858"/>
                </a:solidFill>
              </a:rPr>
              <a:t>nestor</a:t>
            </a:r>
            <a:r>
              <a:rPr lang="en-US" sz="2000" dirty="0">
                <a:solidFill>
                  <a:srgbClr val="585858"/>
                </a:solidFill>
              </a:rPr>
              <a:t> Seal DIN31644, ISO16363) and/or </a:t>
            </a:r>
            <a:r>
              <a:rPr lang="en-US" sz="2000" b="1" dirty="0">
                <a:solidFill>
                  <a:srgbClr val="585858"/>
                </a:solidFill>
              </a:rPr>
              <a:t>disciplinary/domain repositories </a:t>
            </a:r>
            <a:r>
              <a:rPr lang="en-US" sz="2000" dirty="0">
                <a:solidFill>
                  <a:srgbClr val="585858"/>
                </a:solidFill>
              </a:rPr>
              <a:t>that are commonly used/endorsed by the research communities (e.g. ELIXIR deposition databases).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b="1" dirty="0">
                <a:solidFill>
                  <a:srgbClr val="585858"/>
                </a:solidFill>
              </a:rPr>
              <a:t>General-purpose repositories </a:t>
            </a:r>
            <a:r>
              <a:rPr lang="en-US" sz="2000" dirty="0">
                <a:solidFill>
                  <a:srgbClr val="585858"/>
                </a:solidFill>
              </a:rPr>
              <a:t>and </a:t>
            </a:r>
            <a:r>
              <a:rPr lang="en-US" sz="2000" b="1" dirty="0">
                <a:solidFill>
                  <a:srgbClr val="585858"/>
                </a:solidFill>
              </a:rPr>
              <a:t>institutional repositories </a:t>
            </a:r>
            <a:r>
              <a:rPr lang="en-US" sz="2000" dirty="0">
                <a:solidFill>
                  <a:srgbClr val="585858"/>
                </a:solidFill>
              </a:rPr>
              <a:t>are, in general, also acceptable.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b="1" dirty="0">
                <a:solidFill>
                  <a:srgbClr val="004494"/>
                </a:solidFill>
              </a:rPr>
              <a:t>Trusted repositories </a:t>
            </a:r>
            <a:r>
              <a:rPr lang="en-US" sz="2000" dirty="0">
                <a:solidFill>
                  <a:srgbClr val="585858"/>
                </a:solidFill>
              </a:rPr>
              <a:t>share essential properties: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>
                <a:solidFill>
                  <a:srgbClr val="585858"/>
                </a:solidFill>
              </a:rPr>
              <a:t>Mechanisms to ensure </a:t>
            </a:r>
            <a:r>
              <a:rPr lang="en-US" b="1" dirty="0">
                <a:solidFill>
                  <a:srgbClr val="585858"/>
                </a:solidFill>
              </a:rPr>
              <a:t>integrity</a:t>
            </a:r>
            <a:r>
              <a:rPr lang="en-US" dirty="0">
                <a:solidFill>
                  <a:srgbClr val="585858"/>
                </a:solidFill>
              </a:rPr>
              <a:t> and </a:t>
            </a:r>
            <a:r>
              <a:rPr lang="en-US" b="1" dirty="0">
                <a:solidFill>
                  <a:srgbClr val="585858"/>
                </a:solidFill>
              </a:rPr>
              <a:t>authenticity</a:t>
            </a:r>
            <a:r>
              <a:rPr lang="en-US" dirty="0">
                <a:solidFill>
                  <a:srgbClr val="585858"/>
                </a:solidFill>
              </a:rPr>
              <a:t> of contents.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>
                <a:solidFill>
                  <a:srgbClr val="585858"/>
                </a:solidFill>
              </a:rPr>
              <a:t>Offer clear </a:t>
            </a:r>
            <a:r>
              <a:rPr lang="en-US" b="1" dirty="0">
                <a:solidFill>
                  <a:srgbClr val="585858"/>
                </a:solidFill>
              </a:rPr>
              <a:t>information</a:t>
            </a:r>
            <a:r>
              <a:rPr lang="en-US" dirty="0">
                <a:solidFill>
                  <a:srgbClr val="585858"/>
                </a:solidFill>
              </a:rPr>
              <a:t> about their </a:t>
            </a:r>
            <a:r>
              <a:rPr lang="en-US" b="1" dirty="0">
                <a:solidFill>
                  <a:srgbClr val="585858"/>
                </a:solidFill>
              </a:rPr>
              <a:t>policies/services</a:t>
            </a:r>
            <a:r>
              <a:rPr lang="en-US" dirty="0">
                <a:solidFill>
                  <a:srgbClr val="585858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>
                <a:solidFill>
                  <a:srgbClr val="585858"/>
                </a:solidFill>
              </a:rPr>
              <a:t>Provide broad, and ideally </a:t>
            </a:r>
            <a:r>
              <a:rPr lang="en-US" b="1" dirty="0">
                <a:solidFill>
                  <a:srgbClr val="585858"/>
                </a:solidFill>
              </a:rPr>
              <a:t>open access </a:t>
            </a:r>
            <a:r>
              <a:rPr lang="en-US" dirty="0">
                <a:solidFill>
                  <a:srgbClr val="585858"/>
                </a:solidFill>
              </a:rPr>
              <a:t>to content (consistent with legal and ethical constraints).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>
                <a:solidFill>
                  <a:srgbClr val="585858"/>
                </a:solidFill>
              </a:rPr>
              <a:t>Assign </a:t>
            </a:r>
            <a:r>
              <a:rPr lang="en-US" b="1" dirty="0">
                <a:solidFill>
                  <a:srgbClr val="585858"/>
                </a:solidFill>
              </a:rPr>
              <a:t>PIDs</a:t>
            </a:r>
            <a:r>
              <a:rPr lang="en-US" dirty="0">
                <a:solidFill>
                  <a:srgbClr val="585858"/>
                </a:solidFill>
              </a:rPr>
              <a:t>, ask for detailed </a:t>
            </a:r>
            <a:r>
              <a:rPr lang="en-US" b="1" dirty="0">
                <a:solidFill>
                  <a:srgbClr val="585858"/>
                </a:solidFill>
              </a:rPr>
              <a:t>metadata</a:t>
            </a:r>
            <a:r>
              <a:rPr lang="en-US" dirty="0">
                <a:solidFill>
                  <a:srgbClr val="585858"/>
                </a:solidFill>
              </a:rPr>
              <a:t> in a standardized (e.g. Dublin Core) and machine-readable way.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>
                <a:solidFill>
                  <a:srgbClr val="585858"/>
                </a:solidFill>
              </a:rPr>
              <a:t>Ensure mid- and long-term </a:t>
            </a:r>
            <a:r>
              <a:rPr lang="en-US" b="1" dirty="0">
                <a:solidFill>
                  <a:srgbClr val="585858"/>
                </a:solidFill>
              </a:rPr>
              <a:t>preservation</a:t>
            </a:r>
            <a:r>
              <a:rPr lang="en-US" dirty="0">
                <a:solidFill>
                  <a:srgbClr val="585858"/>
                </a:solidFill>
              </a:rPr>
              <a:t> of contents, </a:t>
            </a:r>
            <a:r>
              <a:rPr lang="en-US" b="1" dirty="0">
                <a:solidFill>
                  <a:srgbClr val="585858"/>
                </a:solidFill>
              </a:rPr>
              <a:t>expert curation</a:t>
            </a:r>
            <a:r>
              <a:rPr lang="en-US" dirty="0">
                <a:solidFill>
                  <a:srgbClr val="585858"/>
                </a:solidFill>
              </a:rPr>
              <a:t>, </a:t>
            </a:r>
            <a:r>
              <a:rPr lang="en-US" b="1" dirty="0">
                <a:solidFill>
                  <a:srgbClr val="585858"/>
                </a:solidFill>
              </a:rPr>
              <a:t>quality assurance</a:t>
            </a:r>
            <a:r>
              <a:rPr lang="en-US" dirty="0">
                <a:solidFill>
                  <a:srgbClr val="585858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>
                <a:solidFill>
                  <a:srgbClr val="585858"/>
                </a:solidFill>
              </a:rPr>
              <a:t>Meet national and/or international </a:t>
            </a:r>
            <a:r>
              <a:rPr lang="en-US" b="1" dirty="0">
                <a:solidFill>
                  <a:srgbClr val="585858"/>
                </a:solidFill>
              </a:rPr>
              <a:t>security</a:t>
            </a:r>
            <a:r>
              <a:rPr lang="en-US" dirty="0">
                <a:solidFill>
                  <a:srgbClr val="585858"/>
                </a:solidFill>
              </a:rPr>
              <a:t> criteria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US" sz="20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38" y="336345"/>
            <a:ext cx="10905698" cy="782357"/>
          </a:xfrm>
        </p:spPr>
        <p:txBody>
          <a:bodyPr/>
          <a:lstStyle/>
          <a:p>
            <a:r>
              <a:rPr lang="en-GB" dirty="0"/>
              <a:t>Trusted repositories under Horizon Europe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42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77C6F-1306-C801-62E9-E32CF5BC3B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150" dirty="0"/>
              <a:t>To understand open science in preparation of your proposal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T</a:t>
            </a:r>
            <a:r>
              <a:rPr lang="en-150" dirty="0"/>
              <a:t>o understand well the mandatory requirements for beneficiaries</a:t>
            </a:r>
          </a:p>
          <a:p>
            <a:pPr marL="457200" indent="-457200">
              <a:buFont typeface="+mj-lt"/>
              <a:buAutoNum type="arabicPeriod"/>
            </a:pPr>
            <a:r>
              <a:rPr lang="en-150" dirty="0"/>
              <a:t> To understand how OS is evaluated</a:t>
            </a:r>
          </a:p>
          <a:p>
            <a:pPr marL="457200" indent="-457200">
              <a:buFont typeface="+mj-lt"/>
              <a:buAutoNum type="arabicPeriod"/>
            </a:pPr>
            <a:endParaRPr lang="en-150" dirty="0"/>
          </a:p>
          <a:p>
            <a:pPr marL="457200" indent="-457200">
              <a:buFont typeface="+mj-lt"/>
              <a:buAutoNum type="arabicPeriod"/>
            </a:pPr>
            <a:r>
              <a:rPr lang="en-150" dirty="0"/>
              <a:t>To prepare for DMP 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4A20A-79CC-654E-F14E-1AD0C4C8F6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150" dirty="0"/>
              <a:t>Read the </a:t>
            </a:r>
            <a:r>
              <a:rPr lang="en-150" dirty="0">
                <a:hlinkClick r:id="rId2"/>
              </a:rPr>
              <a:t>HE Programme Guide  </a:t>
            </a:r>
            <a:endParaRPr lang="en-15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15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dirty="0"/>
              <a:t>R</a:t>
            </a:r>
            <a:r>
              <a:rPr lang="en-150" dirty="0" err="1"/>
              <a:t>ead</a:t>
            </a:r>
            <a:r>
              <a:rPr lang="en-150" dirty="0"/>
              <a:t> the Annotated Grant Agreement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150" dirty="0"/>
              <a:t>Read the HE Programme Guide and watch the </a:t>
            </a:r>
            <a:r>
              <a:rPr lang="en-150" dirty="0">
                <a:hlinkClick r:id="rId3"/>
              </a:rPr>
              <a:t>support video for evaluators</a:t>
            </a:r>
            <a:endParaRPr lang="en-15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150" dirty="0"/>
              <a:t>Consult and/or use the DMP template </a:t>
            </a:r>
            <a:r>
              <a:rPr lang="en-150" sz="1600" dirty="0"/>
              <a:t>(under reference documents&gt;</a:t>
            </a:r>
            <a:r>
              <a:rPr lang="en-150" sz="1600" dirty="0">
                <a:hlinkClick r:id="rId4"/>
              </a:rPr>
              <a:t>funding&amp; tenders portal</a:t>
            </a:r>
            <a:r>
              <a:rPr lang="en-150" sz="1600" dirty="0"/>
              <a:t>)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05932-6232-1F4C-CDCB-B7410CC9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Resources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611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F2D5-492B-2A3A-5502-B8760F6F6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150" dirty="0"/>
              <a:t>3. Open Research Europe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994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0707" y="1129768"/>
            <a:ext cx="10823876" cy="53253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150" sz="1800" dirty="0"/>
              <a:t>Peer-reviewed open access publishing platform (not a repository)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Platform for Horizon 2020/Horizon Europe grantees</a:t>
            </a:r>
            <a:r>
              <a:rPr lang="en-150" sz="1800" dirty="0"/>
              <a:t> (including MSCA and MSCA4Ukraine)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Optional</a:t>
            </a:r>
            <a:r>
              <a:rPr lang="en-US" sz="1800" dirty="0"/>
              <a:t> service, at </a:t>
            </a:r>
            <a:r>
              <a:rPr lang="en-US" sz="1800" b="1" dirty="0"/>
              <a:t>no cost to </a:t>
            </a:r>
            <a:r>
              <a:rPr lang="en-150" sz="1800" b="1" dirty="0"/>
              <a:t>authors</a:t>
            </a:r>
            <a:r>
              <a:rPr lang="en-US" sz="1800" b="1" dirty="0"/>
              <a:t>, </a:t>
            </a:r>
            <a:r>
              <a:rPr lang="en-US" sz="1800" dirty="0"/>
              <a:t>during </a:t>
            </a:r>
            <a:r>
              <a:rPr lang="en-IE" sz="1800" dirty="0"/>
              <a:t>and after end of their projects</a:t>
            </a:r>
            <a:endParaRPr lang="en-150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150" sz="1800" b="1" dirty="0"/>
              <a:t>Automatic compliance </a:t>
            </a:r>
            <a:r>
              <a:rPr lang="en-150" sz="1800" dirty="0"/>
              <a:t>with Horizon Europe open access requirements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Innovative publishing model initiated by a funder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Post-publication open peer review</a:t>
            </a:r>
            <a:r>
              <a:rPr lang="en-US" sz="1800" dirty="0"/>
              <a:t>:  first you publish; then review takes place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All articles and reviews in </a:t>
            </a:r>
            <a:r>
              <a:rPr lang="en-US" sz="1800" b="1" dirty="0"/>
              <a:t>open access under CC BY licenses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High scientific standards and policies</a:t>
            </a:r>
            <a:r>
              <a:rPr lang="en-US" sz="1800" dirty="0"/>
              <a:t>: Scientific Advisory Board; publisher policies and guidelines, including underlying data availability, analysis of method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/>
              <a:t>Transparent </a:t>
            </a:r>
            <a:r>
              <a:rPr lang="en-US" sz="1800" dirty="0"/>
              <a:t>service: in editorial process, in research process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Publishes in </a:t>
            </a:r>
            <a:r>
              <a:rPr lang="en-US" sz="1800" b="1" dirty="0"/>
              <a:t>all disciplines</a:t>
            </a:r>
            <a:endParaRPr lang="en-150" sz="1800" dirty="0"/>
          </a:p>
          <a:p>
            <a:pPr lvl="1">
              <a:spcAft>
                <a:spcPts val="600"/>
              </a:spcAft>
            </a:pPr>
            <a:r>
              <a:rPr lang="en-US" sz="1800" dirty="0"/>
              <a:t>Gradually developing researcher-led </a:t>
            </a:r>
            <a:r>
              <a:rPr lang="en-US" sz="1800" b="1" dirty="0"/>
              <a:t>community gateways and collections </a:t>
            </a:r>
            <a:r>
              <a:rPr lang="en-US" sz="1800" dirty="0"/>
              <a:t>in specific fields</a:t>
            </a:r>
          </a:p>
          <a:p>
            <a:pPr lvl="1">
              <a:spcAft>
                <a:spcPts val="600"/>
              </a:spcAft>
            </a:pPr>
            <a:r>
              <a:rPr lang="en-IE" sz="1800" dirty="0"/>
              <a:t>C</a:t>
            </a:r>
            <a:r>
              <a:rPr lang="en-150" sz="1800" dirty="0"/>
              <a:t>lose to 500 articles; 900 reviews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Indexed</a:t>
            </a:r>
            <a:r>
              <a:rPr lang="en-US" sz="1800" dirty="0"/>
              <a:t> in important indexers &amp; national lists</a:t>
            </a:r>
            <a:r>
              <a:rPr lang="en-150" sz="1800" dirty="0"/>
              <a:t> (including Scopus and P</a:t>
            </a:r>
            <a:r>
              <a:rPr lang="en-IE" sz="1800" dirty="0"/>
              <a:t>u</a:t>
            </a:r>
            <a:r>
              <a:rPr lang="en-150" sz="1800" dirty="0" err="1"/>
              <a:t>bMed</a:t>
            </a:r>
            <a:r>
              <a:rPr lang="en-150" sz="1800" dirty="0"/>
              <a:t>)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b="1" dirty="0"/>
              <a:t>Operated by F1000 Research Ltd</a:t>
            </a:r>
            <a:r>
              <a:rPr lang="en-US" sz="1800" dirty="0"/>
              <a:t>, subsequent to </a:t>
            </a:r>
            <a:r>
              <a:rPr lang="en-US" sz="1800" b="1" dirty="0"/>
              <a:t>public procurements</a:t>
            </a: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4845" y="199842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200" dirty="0"/>
              <a:t>Open Research Europe</a:t>
            </a:r>
            <a:r>
              <a:rPr lang="en-150" sz="3200" dirty="0"/>
              <a:t> (ORE)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78EB-E012-48AD-9ECD-3AF406A8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43" y="200462"/>
            <a:ext cx="10515600" cy="782357"/>
          </a:xfrm>
        </p:spPr>
        <p:txBody>
          <a:bodyPr/>
          <a:lstStyle/>
          <a:p>
            <a:r>
              <a:rPr lang="en-GB" dirty="0"/>
              <a:t>An innovative publication model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F286836-312C-40C5-AE50-4E84EFFA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03" y="1371992"/>
            <a:ext cx="9485076" cy="5121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912036">
            <a:off x="1208" y="5369561"/>
            <a:ext cx="193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Prepublication checks</a:t>
            </a:r>
            <a:endParaRPr lang="en-GB" sz="16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08CA6-C0A4-BB36-67FA-836F8402AEBB}"/>
              </a:ext>
            </a:extLst>
          </p:cNvPr>
          <p:cNvSpPr txBox="1"/>
          <p:nvPr/>
        </p:nvSpPr>
        <p:spPr>
          <a:xfrm>
            <a:off x="4326109" y="2044490"/>
            <a:ext cx="309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Author-led with checks &amp; support</a:t>
            </a:r>
            <a:endParaRPr lang="en-GB" sz="1600" b="1" dirty="0">
              <a:solidFill>
                <a:srgbClr val="004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6F66A-B140-B3B1-2070-966AA2527DF3}"/>
              </a:ext>
            </a:extLst>
          </p:cNvPr>
          <p:cNvSpPr txBox="1"/>
          <p:nvPr/>
        </p:nvSpPr>
        <p:spPr>
          <a:xfrm>
            <a:off x="1316753" y="4897947"/>
            <a:ext cx="224848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150" sz="1400" dirty="0"/>
              <a:t>Plagiarism checks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sz="1400" dirty="0"/>
              <a:t>A</a:t>
            </a:r>
            <a:r>
              <a:rPr lang="en-150" sz="1400" dirty="0" err="1"/>
              <a:t>uthorship</a:t>
            </a:r>
            <a:r>
              <a:rPr lang="en-150" sz="1400" dirty="0"/>
              <a:t> criteria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150" sz="1400" dirty="0"/>
              <a:t>Ethical app</a:t>
            </a:r>
            <a:r>
              <a:rPr lang="en-IE" sz="1400" dirty="0"/>
              <a:t>r</a:t>
            </a:r>
            <a:r>
              <a:rPr lang="en-150" sz="1400" dirty="0"/>
              <a:t>oval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150" sz="1400" dirty="0"/>
              <a:t>Adherence to policies</a:t>
            </a:r>
            <a:r>
              <a:rPr lang="fr-BE" sz="1400" dirty="0"/>
              <a:t> &amp; </a:t>
            </a:r>
            <a:r>
              <a:rPr lang="en-150" sz="1400" dirty="0"/>
              <a:t>guidelines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sz="1400" dirty="0"/>
              <a:t>L</a:t>
            </a:r>
            <a:r>
              <a:rPr lang="en-150" sz="1400" dirty="0" err="1"/>
              <a:t>anguage</a:t>
            </a:r>
            <a:r>
              <a:rPr lang="en-150" sz="1400" dirty="0"/>
              <a:t> review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IE" sz="1400" dirty="0"/>
              <a:t>D</a:t>
            </a:r>
            <a:r>
              <a:rPr lang="en-150" sz="1400" dirty="0"/>
              <a:t>ata availability</a:t>
            </a:r>
            <a:endParaRPr lang="fr-BE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400" dirty="0" err="1"/>
              <a:t>Analysis</a:t>
            </a:r>
            <a:r>
              <a:rPr lang="fr-BE" sz="1400" dirty="0"/>
              <a:t> of the </a:t>
            </a:r>
            <a:r>
              <a:rPr lang="fr-BE" sz="1400" dirty="0" err="1"/>
              <a:t>method</a:t>
            </a:r>
            <a:endParaRPr lang="en-150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IE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3F3729-0BA4-2FF5-4D6A-EF9DE3B71F6F}"/>
              </a:ext>
            </a:extLst>
          </p:cNvPr>
          <p:cNvGrpSpPr/>
          <p:nvPr/>
        </p:nvGrpSpPr>
        <p:grpSpPr>
          <a:xfrm>
            <a:off x="10073668" y="874038"/>
            <a:ext cx="1678534" cy="4545919"/>
            <a:chOff x="3531212" y="1423449"/>
            <a:chExt cx="1678534" cy="4545919"/>
          </a:xfrm>
        </p:grpSpPr>
        <p:pic>
          <p:nvPicPr>
            <p:cNvPr id="9" name="Picture 10" descr="Buildings &amp; Cities is listed in DOAJ - News">
              <a:extLst>
                <a:ext uri="{FF2B5EF4-FFF2-40B4-BE49-F238E27FC236}">
                  <a16:creationId xmlns:a16="http://schemas.microsoft.com/office/drawing/2014/main" id="{5C58A1AA-6240-8393-75C0-5DC8CA6E7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827" y="4430318"/>
              <a:ext cx="1255906" cy="83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ERIH PLUS - Photos | Facebook">
              <a:extLst>
                <a:ext uri="{FF2B5EF4-FFF2-40B4-BE49-F238E27FC236}">
                  <a16:creationId xmlns:a16="http://schemas.microsoft.com/office/drawing/2014/main" id="{E8CD7BD0-8022-3DDE-1FAD-8AF162888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254" y="3438099"/>
              <a:ext cx="1151329" cy="36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75DB95B-25F8-A99C-E18A-84075F8FA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254" y="1423449"/>
              <a:ext cx="1278479" cy="40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217BC2-302E-2530-933A-81C8447A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0769" y="5714357"/>
              <a:ext cx="1518977" cy="255011"/>
            </a:xfrm>
            <a:prstGeom prst="rect">
              <a:avLst/>
            </a:prstGeom>
          </p:spPr>
        </p:pic>
        <p:pic>
          <p:nvPicPr>
            <p:cNvPr id="13" name="Picture 4" descr="IET Inspec (@IET_Inspec) / Twitter">
              <a:extLst>
                <a:ext uri="{FF2B5EF4-FFF2-40B4-BE49-F238E27FC236}">
                  <a16:creationId xmlns:a16="http://schemas.microsoft.com/office/drawing/2014/main" id="{151F8592-0B86-4761-B431-288DF43CE3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3" b="35730"/>
            <a:stretch/>
          </p:blipFill>
          <p:spPr bwMode="auto">
            <a:xfrm>
              <a:off x="3828236" y="2430774"/>
              <a:ext cx="1121851" cy="40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B8EB4106-BF67-6228-8EF6-0DAEAE3E1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12" y="2855776"/>
              <a:ext cx="1662147" cy="55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he Next Generation of Discovery - Dimensions - Digital Science">
              <a:extLst>
                <a:ext uri="{FF2B5EF4-FFF2-40B4-BE49-F238E27FC236}">
                  <a16:creationId xmlns:a16="http://schemas.microsoft.com/office/drawing/2014/main" id="{81FFA1D3-E54E-7418-4AFC-61593CF64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769" y="3832799"/>
              <a:ext cx="1375964" cy="40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1FF573-179E-1095-5003-B9C34072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3147" y="4265107"/>
              <a:ext cx="1239767" cy="341100"/>
            </a:xfrm>
            <a:prstGeom prst="rect">
              <a:avLst/>
            </a:prstGeom>
          </p:spPr>
        </p:pic>
        <p:pic>
          <p:nvPicPr>
            <p:cNvPr id="17" name="Picture 16" descr="Home - Reaxys (English) - LibGuides at Radboud University">
              <a:extLst>
                <a:ext uri="{FF2B5EF4-FFF2-40B4-BE49-F238E27FC236}">
                  <a16:creationId xmlns:a16="http://schemas.microsoft.com/office/drawing/2014/main" id="{51D402DE-AF7B-EDC1-4F44-57925493E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73" y="5142360"/>
              <a:ext cx="1334860" cy="427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PubMed — Wikipédia">
              <a:extLst>
                <a:ext uri="{FF2B5EF4-FFF2-40B4-BE49-F238E27FC236}">
                  <a16:creationId xmlns:a16="http://schemas.microsoft.com/office/drawing/2014/main" id="{71EB6EA1-8871-C315-219D-14899901E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254" y="1911429"/>
              <a:ext cx="1151329" cy="40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1FDCDCD-C605-7F0E-16A4-FFAB0FD3177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169" t="7543" r="70048" b="85428"/>
          <a:stretch/>
        </p:blipFill>
        <p:spPr>
          <a:xfrm>
            <a:off x="10529783" y="5516740"/>
            <a:ext cx="1193814" cy="4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age">
            <a:extLst>
              <a:ext uri="{FF2B5EF4-FFF2-40B4-BE49-F238E27FC236}">
                <a16:creationId xmlns:a16="http://schemas.microsoft.com/office/drawing/2014/main" id="{C6F3B1F7-7E8A-43F1-D4C7-514E75D0A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307" y="1385266"/>
            <a:ext cx="5401703" cy="4863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2B6F1-B8B0-F537-FA73-FFDEBBF9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Benefits for researchers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362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A7D2A-D974-4248-C987-16D25F11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150" dirty="0"/>
              <a:t>Open Science policy </a:t>
            </a:r>
          </a:p>
          <a:p>
            <a:pPr marL="457200" indent="-457200">
              <a:buFont typeface="+mj-lt"/>
              <a:buAutoNum type="arabicPeriod"/>
            </a:pPr>
            <a:r>
              <a:rPr lang="en-150" dirty="0"/>
              <a:t>Open Science @ Horizon Europe</a:t>
            </a:r>
          </a:p>
          <a:p>
            <a:pPr marL="457200" indent="-457200">
              <a:buFont typeface="+mj-lt"/>
              <a:buAutoNum type="arabicPeriod"/>
            </a:pPr>
            <a:r>
              <a:rPr lang="en-150" dirty="0"/>
              <a:t>Open Research Europe: The open access publishing platform of the EC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9015E-37B0-40F4-3479-90F9B9AB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35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DF9E673-4319-FB9F-1AE7-B196E0EC9C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284" y="1825625"/>
            <a:ext cx="4363481" cy="39068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CAAB7E-0B3B-16B3-3BA0-CC20314E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peer review: a win-win situation</a:t>
            </a:r>
          </a:p>
        </p:txBody>
      </p:sp>
      <p:pic>
        <p:nvPicPr>
          <p:cNvPr id="3" name="Content Placeholder 2" descr="Image">
            <a:extLst>
              <a:ext uri="{FF2B5EF4-FFF2-40B4-BE49-F238E27FC236}">
                <a16:creationId xmlns:a16="http://schemas.microsoft.com/office/drawing/2014/main" id="{4975E3AC-DA76-64C3-CB68-4464EAD95F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791" y="1825625"/>
            <a:ext cx="4360843" cy="3906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401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523D-0088-D636-12FF-EA221721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supported across all disciplines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8A111C2-08AA-52DC-EF37-2DDC91EFF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27" y="1675067"/>
            <a:ext cx="8716273" cy="47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B803C-70BF-762E-5E68-D8818C9D5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2" y="1488048"/>
            <a:ext cx="10905699" cy="3881904"/>
          </a:xfrm>
        </p:spPr>
        <p:txBody>
          <a:bodyPr/>
          <a:lstStyle/>
          <a:p>
            <a:r>
              <a:rPr lang="en-GB" dirty="0"/>
              <a:t>Reviewers are suggested by article </a:t>
            </a:r>
            <a:r>
              <a:rPr lang="en-GB" b="1" dirty="0"/>
              <a:t>authors</a:t>
            </a:r>
            <a:r>
              <a:rPr lang="en-GB" dirty="0"/>
              <a:t>, with the </a:t>
            </a:r>
            <a:r>
              <a:rPr lang="en-GB" b="1" dirty="0"/>
              <a:t>editorial team </a:t>
            </a:r>
            <a:r>
              <a:rPr lang="en-GB" dirty="0"/>
              <a:t>ensuring they meet necessary criteria (incl. conflicts of interest) or suggesting additional expertise</a:t>
            </a:r>
          </a:p>
          <a:p>
            <a:r>
              <a:rPr lang="en-GB" dirty="0"/>
              <a:t>An </a:t>
            </a:r>
            <a:r>
              <a:rPr lang="en-GB" b="1" dirty="0"/>
              <a:t>extensive list of questions, </a:t>
            </a:r>
            <a:r>
              <a:rPr lang="en-GB" dirty="0"/>
              <a:t>which must be answered, guides the review process, appropriate for different domains; there is also a </a:t>
            </a:r>
            <a:r>
              <a:rPr lang="en-GB" b="1" dirty="0"/>
              <a:t>reviewer code of conduct </a:t>
            </a:r>
            <a:r>
              <a:rPr lang="en-GB" dirty="0"/>
              <a:t>to be followed</a:t>
            </a:r>
          </a:p>
          <a:p>
            <a:r>
              <a:rPr lang="en-GB" dirty="0"/>
              <a:t>Once all necessary reviews performed, the </a:t>
            </a:r>
            <a:r>
              <a:rPr lang="en-GB" b="1" dirty="0"/>
              <a:t>editorial team </a:t>
            </a:r>
            <a:r>
              <a:rPr lang="en-GB" dirty="0"/>
              <a:t>checks for process, content, language and correct status, and completes the publishing process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81995-38CF-4ECA-2705-E4DF20B5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29435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AB932-7A47-AEE1-8291-7F123F59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67145"/>
            <a:ext cx="10668000" cy="980204"/>
          </a:xfrm>
        </p:spPr>
        <p:txBody>
          <a:bodyPr/>
          <a:lstStyle/>
          <a:p>
            <a:r>
              <a:rPr lang="en-150" dirty="0"/>
              <a:t>Research Communities in ORE</a:t>
            </a:r>
            <a:endParaRPr lang="en-IE" dirty="0"/>
          </a:p>
        </p:txBody>
      </p:sp>
      <p:pic>
        <p:nvPicPr>
          <p:cNvPr id="9" name="Content Placeholder 6" descr="Graphical user interface, application">
            <a:extLst>
              <a:ext uri="{FF2B5EF4-FFF2-40B4-BE49-F238E27FC236}">
                <a16:creationId xmlns:a16="http://schemas.microsoft.com/office/drawing/2014/main" id="{9E640F95-1CD3-71D9-5983-B044D1C90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0" y="2371498"/>
            <a:ext cx="3598476" cy="3007632"/>
          </a:xfrm>
        </p:spPr>
      </p:pic>
      <p:pic>
        <p:nvPicPr>
          <p:cNvPr id="10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611B70-053E-1142-7A96-348FB940F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371498"/>
            <a:ext cx="3437738" cy="2836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8ABBD1-6F95-180E-C09E-B5EFD0805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938" y="5374018"/>
            <a:ext cx="2166998" cy="980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E2CE61-F102-4078-786A-BAA1CD504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925" y="5479338"/>
            <a:ext cx="2129417" cy="104241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BFDD3D-8640-AE76-88D3-792BE25E98D1}"/>
              </a:ext>
            </a:extLst>
          </p:cNvPr>
          <p:cNvCxnSpPr/>
          <p:nvPr/>
        </p:nvCxnSpPr>
        <p:spPr>
          <a:xfrm flipH="1" flipV="1">
            <a:off x="7413171" y="4093029"/>
            <a:ext cx="338765" cy="12809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824DA0-1A28-4C7E-A791-3508E0A2D703}"/>
              </a:ext>
            </a:extLst>
          </p:cNvPr>
          <p:cNvCxnSpPr/>
          <p:nvPr/>
        </p:nvCxnSpPr>
        <p:spPr>
          <a:xfrm flipH="1" flipV="1">
            <a:off x="11277600" y="5207713"/>
            <a:ext cx="76200" cy="4202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7" descr="Graphical user interface, text, application">
            <a:extLst>
              <a:ext uri="{FF2B5EF4-FFF2-40B4-BE49-F238E27FC236}">
                <a16:creationId xmlns:a16="http://schemas.microsoft.com/office/drawing/2014/main" id="{AB439045-67DD-2168-BB43-027C4A5623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97" y="2405603"/>
            <a:ext cx="3446745" cy="28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0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712" y="1398088"/>
            <a:ext cx="11069668" cy="464076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IE" sz="2000" dirty="0"/>
              <a:t>A top-quality, trusted </a:t>
            </a:r>
            <a:r>
              <a:rPr lang="en-150" sz="2000" dirty="0"/>
              <a:t>collective </a:t>
            </a:r>
            <a:r>
              <a:rPr lang="en-IE" sz="2000" b="1" dirty="0"/>
              <a:t>OA publishing service</a:t>
            </a:r>
            <a:r>
              <a:rPr lang="en-150" sz="2000" b="1" dirty="0"/>
              <a:t> for the public good </a:t>
            </a:r>
            <a:r>
              <a:rPr lang="en-150" sz="2000" dirty="0"/>
              <a:t>(non-profit)</a:t>
            </a:r>
            <a:endParaRPr lang="en-IE" sz="2000" b="1" dirty="0"/>
          </a:p>
          <a:p>
            <a:pPr>
              <a:spcAft>
                <a:spcPts val="2400"/>
              </a:spcAft>
            </a:pPr>
            <a:r>
              <a:rPr lang="en-IE" sz="2000" b="1" dirty="0"/>
              <a:t>Collectively driven, owned and supported </a:t>
            </a:r>
            <a:r>
              <a:rPr lang="en-IE" sz="2000" dirty="0"/>
              <a:t>by research funders and research institutions, as a service for </a:t>
            </a:r>
            <a:r>
              <a:rPr lang="en-IE" sz="2000" b="1" dirty="0"/>
              <a:t>researchers</a:t>
            </a:r>
            <a:endParaRPr lang="en-150" sz="2000" b="1" dirty="0"/>
          </a:p>
          <a:p>
            <a:pPr>
              <a:spcAft>
                <a:spcPts val="2400"/>
              </a:spcAft>
            </a:pPr>
            <a:r>
              <a:rPr lang="en-150" sz="2000" b="1" dirty="0"/>
              <a:t>N</a:t>
            </a:r>
            <a:r>
              <a:rPr lang="en-IE" sz="2000" b="1" dirty="0"/>
              <a:t>o author</a:t>
            </a:r>
            <a:r>
              <a:rPr lang="en-150" sz="2000" b="1" dirty="0"/>
              <a:t> </a:t>
            </a:r>
            <a:r>
              <a:rPr lang="en-IE" sz="2000" b="1" dirty="0"/>
              <a:t>fees</a:t>
            </a:r>
            <a:r>
              <a:rPr lang="en-150" sz="2000" b="1" dirty="0"/>
              <a:t> </a:t>
            </a:r>
            <a:r>
              <a:rPr lang="en-150" sz="2000" dirty="0"/>
              <a:t>and a</a:t>
            </a:r>
            <a:r>
              <a:rPr lang="en-IE" sz="2000" dirty="0" err="1"/>
              <a:t>mbition</a:t>
            </a:r>
            <a:r>
              <a:rPr lang="en-IE" sz="2000" dirty="0"/>
              <a:t> for a </a:t>
            </a:r>
            <a:r>
              <a:rPr lang="en-IE" sz="2000" b="1" dirty="0"/>
              <a:t>publishing service</a:t>
            </a:r>
            <a:r>
              <a:rPr lang="en-150" sz="2000" b="1" dirty="0"/>
              <a:t> without eligibility barriers</a:t>
            </a:r>
            <a:r>
              <a:rPr lang="en-150" sz="2000" dirty="0"/>
              <a:t>, e.g. of funding or institutional affiliation</a:t>
            </a:r>
            <a:r>
              <a:rPr lang="en-150" sz="2000" b="1" dirty="0"/>
              <a:t>, </a:t>
            </a:r>
            <a:r>
              <a:rPr lang="en-150" sz="2000" dirty="0"/>
              <a:t>only meeting scientific and publishing standards</a:t>
            </a:r>
            <a:endParaRPr lang="en-IE" sz="2000" b="1" dirty="0"/>
          </a:p>
          <a:p>
            <a:pPr>
              <a:spcAft>
                <a:spcPts val="2400"/>
              </a:spcAft>
            </a:pPr>
            <a:r>
              <a:rPr lang="en-IE" sz="2000" dirty="0"/>
              <a:t>Supported by an </a:t>
            </a:r>
            <a:r>
              <a:rPr lang="en-IE" sz="2000" b="1" dirty="0"/>
              <a:t>open source infrastructure</a:t>
            </a:r>
          </a:p>
          <a:p>
            <a:pPr>
              <a:spcAft>
                <a:spcPts val="2400"/>
              </a:spcAft>
            </a:pPr>
            <a:r>
              <a:rPr lang="fr-BE" sz="2000" dirty="0" err="1"/>
              <a:t>Keep</a:t>
            </a:r>
            <a:r>
              <a:rPr lang="fr-BE" sz="2000" dirty="0"/>
              <a:t> </a:t>
            </a:r>
            <a:r>
              <a:rPr lang="fr-BE" sz="2000" dirty="0" err="1"/>
              <a:t>it</a:t>
            </a:r>
            <a:r>
              <a:rPr lang="fr-BE" sz="2000" dirty="0"/>
              <a:t> </a:t>
            </a:r>
            <a:r>
              <a:rPr lang="fr-BE" sz="2000" b="1" dirty="0" err="1"/>
              <a:t>optional</a:t>
            </a:r>
            <a:r>
              <a:rPr lang="fr-BE" sz="2000" b="1" dirty="0"/>
              <a:t> </a:t>
            </a:r>
            <a:r>
              <a:rPr lang="fr-BE" sz="2000" dirty="0" err="1"/>
              <a:t>yet</a:t>
            </a:r>
            <a:r>
              <a:rPr lang="fr-BE" sz="2000" b="1" dirty="0"/>
              <a:t> attractive </a:t>
            </a:r>
            <a:r>
              <a:rPr lang="en-150" sz="2000" b="1" dirty="0"/>
              <a:t>to </a:t>
            </a:r>
            <a:r>
              <a:rPr lang="fr-BE" sz="2000" b="1" dirty="0" err="1"/>
              <a:t>researchers</a:t>
            </a:r>
            <a:r>
              <a:rPr lang="fr-BE" sz="2000" b="1" dirty="0"/>
              <a:t>’ </a:t>
            </a:r>
            <a:r>
              <a:rPr lang="fr-BE" sz="2000" b="1" dirty="0" err="1"/>
              <a:t>needs</a:t>
            </a:r>
            <a:endParaRPr lang="en-150" sz="2000" b="1" dirty="0"/>
          </a:p>
          <a:p>
            <a:pPr>
              <a:spcAft>
                <a:spcPts val="2400"/>
              </a:spcAft>
            </a:pPr>
            <a:r>
              <a:rPr lang="en-IE" sz="2000" dirty="0"/>
              <a:t>S</a:t>
            </a:r>
            <a:r>
              <a:rPr lang="en-150" sz="2000" dirty="0" err="1"/>
              <a:t>upport</a:t>
            </a:r>
            <a:r>
              <a:rPr lang="en-150" sz="2000" dirty="0"/>
              <a:t> </a:t>
            </a:r>
            <a:r>
              <a:rPr lang="en-150" sz="2000" b="1" dirty="0"/>
              <a:t>diversification of publishing landscape </a:t>
            </a:r>
            <a:r>
              <a:rPr lang="en-150" sz="2000" dirty="0"/>
              <a:t>(not replace, rather enrich)</a:t>
            </a:r>
          </a:p>
          <a:p>
            <a:pPr>
              <a:spcAft>
                <a:spcPts val="2400"/>
              </a:spcAft>
            </a:pPr>
            <a:r>
              <a:rPr lang="en-150" sz="2000" dirty="0">
                <a:solidFill>
                  <a:srgbClr val="FFC000"/>
                </a:solidFill>
              </a:rPr>
              <a:t>Discussions with national funders and other stakeholders. 2024 crucial for developments</a:t>
            </a:r>
            <a:endParaRPr lang="en-IE" sz="2000" dirty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IE" dirty="0"/>
          </a:p>
          <a:p>
            <a:pPr>
              <a:spcAft>
                <a:spcPts val="2400"/>
              </a:spcAft>
            </a:pPr>
            <a:endParaRPr lang="en-IE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79" y="222510"/>
            <a:ext cx="10515600" cy="782357"/>
          </a:xfrm>
        </p:spPr>
        <p:txBody>
          <a:bodyPr/>
          <a:lstStyle/>
          <a:p>
            <a:r>
              <a:rPr lang="en-IE" sz="3200" dirty="0"/>
              <a:t>A </a:t>
            </a:r>
            <a:r>
              <a:rPr lang="en-150" sz="3200" dirty="0"/>
              <a:t>vision for the future of ORE shared with other funders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561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45B25-551C-5A70-438A-B1F83E825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2172" cy="4549515"/>
          </a:xfrm>
        </p:spPr>
        <p:txBody>
          <a:bodyPr/>
          <a:lstStyle/>
          <a:p>
            <a:r>
              <a:rPr lang="en-150" b="1" dirty="0"/>
              <a:t>Test ORE to get first publishing experience </a:t>
            </a:r>
            <a:r>
              <a:rPr lang="en-150" dirty="0"/>
              <a:t>with research articles but also with </a:t>
            </a:r>
            <a:r>
              <a:rPr lang="fr-BE" dirty="0"/>
              <a:t>e.g. case </a:t>
            </a:r>
            <a:r>
              <a:rPr lang="fr-BE" dirty="0" err="1"/>
              <a:t>studies</a:t>
            </a:r>
            <a:r>
              <a:rPr lang="fr-BE" dirty="0"/>
              <a:t>, </a:t>
            </a:r>
            <a:r>
              <a:rPr lang="fr-BE" dirty="0" err="1"/>
              <a:t>method</a:t>
            </a:r>
            <a:r>
              <a:rPr lang="fr-BE" dirty="0"/>
              <a:t> </a:t>
            </a:r>
            <a:r>
              <a:rPr lang="fr-BE" dirty="0" err="1"/>
              <a:t>protocols</a:t>
            </a:r>
            <a:r>
              <a:rPr lang="fr-BE" dirty="0"/>
              <a:t>… (</a:t>
            </a:r>
            <a:r>
              <a:rPr lang="fr-BE" dirty="0" err="1"/>
              <a:t>see</a:t>
            </a:r>
            <a:r>
              <a:rPr lang="fr-BE" dirty="0"/>
              <a:t> </a:t>
            </a:r>
            <a:r>
              <a:rPr lang="fr-BE" dirty="0">
                <a:hlinkClick r:id="rId2"/>
              </a:rPr>
              <a:t>How to </a:t>
            </a:r>
            <a:r>
              <a:rPr lang="fr-BE" dirty="0" err="1">
                <a:hlinkClick r:id="rId2"/>
              </a:rPr>
              <a:t>publish</a:t>
            </a:r>
            <a:r>
              <a:rPr lang="fr-BE" dirty="0"/>
              <a:t>) </a:t>
            </a:r>
          </a:p>
          <a:p>
            <a:r>
              <a:rPr lang="en-150" b="1" dirty="0"/>
              <a:t>Try being a reviewer</a:t>
            </a:r>
            <a:r>
              <a:rPr lang="en-150" dirty="0"/>
              <a:t>, </a:t>
            </a:r>
            <a:r>
              <a:rPr lang="fr-BE" dirty="0"/>
              <a:t>as ORE </a:t>
            </a:r>
            <a:r>
              <a:rPr lang="fr-BE" dirty="0" err="1"/>
              <a:t>is</a:t>
            </a:r>
            <a:r>
              <a:rPr lang="fr-BE" dirty="0"/>
              <a:t> a place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acknowledge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 and </a:t>
            </a:r>
            <a:r>
              <a:rPr lang="fr-BE" dirty="0" err="1"/>
              <a:t>allows</a:t>
            </a:r>
            <a:r>
              <a:rPr lang="fr-BE" dirty="0"/>
              <a:t> reports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cited</a:t>
            </a:r>
            <a:r>
              <a:rPr lang="fr-BE" dirty="0"/>
              <a:t> (</a:t>
            </a:r>
            <a:r>
              <a:rPr lang="fr-BE" dirty="0" err="1"/>
              <a:t>volunters</a:t>
            </a:r>
            <a:r>
              <a:rPr lang="fr-BE" dirty="0"/>
              <a:t> </a:t>
            </a:r>
            <a:r>
              <a:rPr lang="fr-BE" dirty="0" err="1"/>
              <a:t>may</a:t>
            </a:r>
            <a:r>
              <a:rPr lang="fr-BE" dirty="0"/>
              <a:t> contact </a:t>
            </a:r>
            <a:r>
              <a:rPr lang="fr-BE" dirty="0">
                <a:hlinkClick r:id="rId3"/>
              </a:rPr>
              <a:t>editorial@open-research-europe.ec.europa.eu</a:t>
            </a:r>
            <a:r>
              <a:rPr lang="fr-BE" dirty="0"/>
              <a:t>)</a:t>
            </a:r>
            <a:r>
              <a:rPr lang="fr-BE" b="1" dirty="0"/>
              <a:t> </a:t>
            </a:r>
            <a:endParaRPr lang="en-150" b="1" dirty="0"/>
          </a:p>
          <a:p>
            <a:r>
              <a:rPr lang="en-150" b="1" dirty="0"/>
              <a:t>Consider starting a collection, </a:t>
            </a:r>
            <a:r>
              <a:rPr lang="en-150" dirty="0"/>
              <a:t>if a group of researchers or projects exist that reflect specific and shared research interests that need to ‘find a publishing home’</a:t>
            </a:r>
            <a:endParaRPr lang="fr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48BE59-3AB3-443D-65C0-DA6CC3D3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635260"/>
            <a:ext cx="10515600" cy="782357"/>
          </a:xfrm>
        </p:spPr>
        <p:txBody>
          <a:bodyPr/>
          <a:lstStyle/>
          <a:p>
            <a:r>
              <a:rPr lang="en-150" dirty="0"/>
              <a:t>We invite you as </a:t>
            </a:r>
            <a:r>
              <a:rPr lang="fr-BE" dirty="0"/>
              <a:t>MSCA</a:t>
            </a:r>
            <a:r>
              <a:rPr lang="en-150" dirty="0"/>
              <a:t>4Ukraine grantees to publish in ORE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518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2023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9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5773B-E1D4-11D5-779E-3F47BC96D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150" dirty="0"/>
              <a:t>1. Open Science Policy @ the EC: an introduction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196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rmAutofit/>
          </a:bodyPr>
          <a:lstStyle/>
          <a:p>
            <a:r>
              <a:rPr lang="en-150" dirty="0"/>
              <a:t>What is </a:t>
            </a:r>
            <a:r>
              <a:rPr lang="en-US" dirty="0"/>
              <a:t>Open Science?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b="1" i="1"/>
              <a:t>“Open science” </a:t>
            </a:r>
            <a:r>
              <a:rPr lang="en-US" i="1"/>
              <a:t>means an approach to the scientific process based on open cooperative work, tools and diffusing knowledge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/>
              <a:t>(Horizon Europe Regulation and Model Grant Agreement)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/>
          </a:p>
          <a:p>
            <a:pPr marL="0" indent="0">
              <a:buNone/>
            </a:pPr>
            <a:endParaRPr lang="en-GB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62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31" y="210859"/>
            <a:ext cx="10515600" cy="78235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200"/>
              <a:t>Why open science?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41277" y="1874552"/>
            <a:ext cx="11450723" cy="45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Improves research QUALITY</a:t>
            </a:r>
            <a:r>
              <a:rPr lang="en-GB" sz="2000" i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transparent, accessible, reusable methods and outputs - facilitate </a:t>
            </a:r>
            <a:r>
              <a:rPr lang="en-US" sz="2000" i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verifiability and reproducibility of research results - leading to higher robustness and reliability </a:t>
            </a:r>
            <a:br>
              <a:rPr lang="en-US" sz="2000" i="0" u="sng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2000" i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Accelerates research EFFICIENCY</a:t>
            </a:r>
            <a:r>
              <a:rPr lang="en-GB" sz="2000" i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sharing and reuse of methods and outputs</a:t>
            </a:r>
            <a:r>
              <a:rPr lang="en-US" sz="2000" i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000" i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enables researchers to build upon others’ work more easily and quickly - leading to faster research progress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IE" sz="2000" i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Enhances IMPACT of research</a:t>
            </a:r>
            <a:r>
              <a:rPr lang="en-GB" sz="2000" i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research methods and outputs visible and accessible to public and private sectors - facilitate their inclusiveness, valorisation and practical application - leading to enhanced trust in research and increased uptake and use of research outputs</a:t>
            </a:r>
            <a:endParaRPr lang="en-IE" sz="2000" i="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5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D2FAA108-2B3B-23CF-6FE9-FA3BCB7FD2C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7895" y="-100677"/>
          <a:ext cx="1944721" cy="203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361A70-CBF6-4B62-BD94-986593EAB7DF}"/>
              </a:ext>
            </a:extLst>
          </p:cNvPr>
          <p:cNvSpPr txBox="1"/>
          <p:nvPr/>
        </p:nvSpPr>
        <p:spPr>
          <a:xfrm>
            <a:off x="1181731" y="802009"/>
            <a:ext cx="105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tx2"/>
                </a:solidFill>
              </a:rPr>
              <a:t>&lt;50%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9D358-08DC-F86C-714C-E338EC1BE0E9}"/>
              </a:ext>
            </a:extLst>
          </p:cNvPr>
          <p:cNvSpPr txBox="1"/>
          <p:nvPr/>
        </p:nvSpPr>
        <p:spPr>
          <a:xfrm>
            <a:off x="475468" y="1788983"/>
            <a:ext cx="287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1600" b="1" dirty="0">
                <a:solidFill>
                  <a:schemeClr val="tx2"/>
                </a:solidFill>
              </a:rPr>
              <a:t>Scientific publications available in open access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D200B-A041-F5F0-6C5A-765DF678BA95}"/>
              </a:ext>
            </a:extLst>
          </p:cNvPr>
          <p:cNvGrpSpPr/>
          <p:nvPr/>
        </p:nvGrpSpPr>
        <p:grpSpPr>
          <a:xfrm>
            <a:off x="799225" y="4646839"/>
            <a:ext cx="4723472" cy="1467729"/>
            <a:chOff x="892284" y="4917347"/>
            <a:chExt cx="4723472" cy="14677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4CBE6F-2C1C-A1DA-EF3B-8F58186172BA}"/>
                </a:ext>
              </a:extLst>
            </p:cNvPr>
            <p:cNvGrpSpPr/>
            <p:nvPr/>
          </p:nvGrpSpPr>
          <p:grpSpPr>
            <a:xfrm>
              <a:off x="892284" y="5502123"/>
              <a:ext cx="4574659" cy="882953"/>
              <a:chOff x="6838920" y="4169660"/>
              <a:chExt cx="4574659" cy="88295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BFCE609-C459-2922-4DD7-094D4DCA0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5253" y="4169661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2EEB91F-3005-2556-AC61-96326E576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8920" y="4169661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74AA11-78F6-6A91-36EB-2ADA771B8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4616" y="4169661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168EB5F-FA08-1C04-F6E3-97523B72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283" y="4169661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9F60B05-2CF2-AA35-2665-A3F5CF247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898" y="4169661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FA75247-99C6-E7D1-311A-D527FC94D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4856" y="4169662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75A273B-8B01-5DD4-982F-72B74FEE6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1042" y="4169661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8BEC403-229C-54A3-8DAB-21F6D03D7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2000" y="4169662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03874EB-71EB-EDF3-88C9-50BFF9DC5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8186" y="4169660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0E94FAD-D3D2-7659-7A5D-CD6F01329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9144" y="4169661"/>
                <a:ext cx="456333" cy="882951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4E249A-1F07-43C6-F66E-4EB93BE5CA9B}"/>
                </a:ext>
              </a:extLst>
            </p:cNvPr>
            <p:cNvSpPr/>
            <p:nvPr/>
          </p:nvSpPr>
          <p:spPr>
            <a:xfrm>
              <a:off x="939415" y="4917347"/>
              <a:ext cx="46763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24B9C"/>
                  </a:solidFill>
                  <a:cs typeface="Arial" panose="020B0604020202020204" pitchFamily="34" charset="0"/>
                </a:rPr>
                <a:t>Researchers who </a:t>
              </a:r>
              <a:r>
                <a:rPr lang="en-US" sz="1600" b="1" dirty="0">
                  <a:solidFill>
                    <a:srgbClr val="024B9C"/>
                  </a:solidFill>
                  <a:cs typeface="Arial" panose="020B0604020202020204" pitchFamily="34" charset="0"/>
                </a:rPr>
                <a:t>occasionally store research data in shared/non-local repositories</a:t>
              </a:r>
              <a:endParaRPr lang="en-GB" sz="1600" b="1" dirty="0">
                <a:solidFill>
                  <a:srgbClr val="024B9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F7A557C-0E67-444A-5F04-20A18A2C4E62}"/>
              </a:ext>
            </a:extLst>
          </p:cNvPr>
          <p:cNvSpPr/>
          <p:nvPr/>
        </p:nvSpPr>
        <p:spPr>
          <a:xfrm>
            <a:off x="9906058" y="5943600"/>
            <a:ext cx="19409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7F8F00-34A0-89ED-6A5F-28D24F54DA1B}"/>
              </a:ext>
            </a:extLst>
          </p:cNvPr>
          <p:cNvGrpSpPr/>
          <p:nvPr/>
        </p:nvGrpSpPr>
        <p:grpSpPr>
          <a:xfrm>
            <a:off x="4338319" y="336942"/>
            <a:ext cx="4570543" cy="1506747"/>
            <a:chOff x="4222954" y="1047595"/>
            <a:chExt cx="4570543" cy="150674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9D40AE-E5CE-99B6-3359-44FA0E981B1B}"/>
                </a:ext>
              </a:extLst>
            </p:cNvPr>
            <p:cNvGrpSpPr/>
            <p:nvPr/>
          </p:nvGrpSpPr>
          <p:grpSpPr>
            <a:xfrm>
              <a:off x="4222954" y="1047595"/>
              <a:ext cx="4570543" cy="898412"/>
              <a:chOff x="6843036" y="2673574"/>
              <a:chExt cx="4570543" cy="89841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0D428CE-D35D-F3D8-CA29-39FE0307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036" y="2689035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623F3B4-753F-0B41-25A6-C8C08E641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1042" y="2689034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BE39A52-D146-673A-E24F-964E28FCB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2000" y="2689035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4D65F16-EDE8-CE03-4EF3-602D15BEC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8186" y="2689034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0F6A39F-DA95-9E54-06B4-BBD6B2006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9144" y="2689035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8763FD1-2908-9232-16BA-5E871499D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284" y="2689034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065403E-AB5D-B9F4-72BD-54C631B1E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3242" y="2689034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C9949C-C91E-60BC-A09D-CD8222910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6824" y="2689034"/>
                <a:ext cx="405393" cy="88295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5307F98-5398-147B-A2DC-DB2B0EB89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553" y="2673574"/>
                <a:ext cx="456333" cy="882951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4FEE98D-EC53-A9AE-8CC7-968717B48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818" y="2689035"/>
                <a:ext cx="456333" cy="882951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FF9495-EED1-1A53-999B-DAD1FAE99A73}"/>
                </a:ext>
              </a:extLst>
            </p:cNvPr>
            <p:cNvSpPr txBox="1"/>
            <p:nvPr/>
          </p:nvSpPr>
          <p:spPr>
            <a:xfrm>
              <a:off x="4222954" y="1969567"/>
              <a:ext cx="443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E" sz="1600" b="1" dirty="0">
                  <a:solidFill>
                    <a:srgbClr val="024B9C"/>
                  </a:solidFill>
                </a:rPr>
                <a:t>Authors who retain copyright in contracts with largest subscription journals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0DB9D2C-0840-BB81-CDED-190AD470B72B}"/>
              </a:ext>
            </a:extLst>
          </p:cNvPr>
          <p:cNvSpPr/>
          <p:nvPr/>
        </p:nvSpPr>
        <p:spPr>
          <a:xfrm>
            <a:off x="691089" y="57913"/>
            <a:ext cx="234789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3DEBA9-906B-ABAD-113C-07DEA2BD74B2}"/>
              </a:ext>
            </a:extLst>
          </p:cNvPr>
          <p:cNvGrpSpPr/>
          <p:nvPr/>
        </p:nvGrpSpPr>
        <p:grpSpPr>
          <a:xfrm>
            <a:off x="2602616" y="2688192"/>
            <a:ext cx="4532167" cy="1300059"/>
            <a:chOff x="2556040" y="2771271"/>
            <a:chExt cx="4532167" cy="130005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5058421-5A28-4001-87FF-AE19B55F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040" y="2771271"/>
              <a:ext cx="985263" cy="108000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36424E6-EC95-F8D3-274B-BCA1FF24C04F}"/>
                </a:ext>
              </a:extLst>
            </p:cNvPr>
            <p:cNvSpPr/>
            <p:nvPr/>
          </p:nvSpPr>
          <p:spPr>
            <a:xfrm>
              <a:off x="2790284" y="3486555"/>
              <a:ext cx="42979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24B9C"/>
                  </a:solidFill>
                  <a:cs typeface="Arial" panose="020B0604020202020204" pitchFamily="34" charset="0"/>
                </a:rPr>
                <a:t>National public funding for </a:t>
              </a:r>
              <a:br>
                <a:rPr lang="en-US" sz="1600" b="1" dirty="0">
                  <a:solidFill>
                    <a:srgbClr val="024B9C"/>
                  </a:solidFill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024B9C"/>
                  </a:solidFill>
                  <a:cs typeface="Arial" panose="020B0604020202020204" pitchFamily="34" charset="0"/>
                </a:rPr>
                <a:t>pan-European Research Infrastructures</a:t>
              </a:r>
              <a:endParaRPr lang="en-GB" sz="1600" b="1" dirty="0">
                <a:solidFill>
                  <a:srgbClr val="024B9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1D2648-F295-51A6-D400-38297A1EC1D8}"/>
                </a:ext>
              </a:extLst>
            </p:cNvPr>
            <p:cNvSpPr txBox="1"/>
            <p:nvPr/>
          </p:nvSpPr>
          <p:spPr>
            <a:xfrm>
              <a:off x="3541303" y="3044391"/>
              <a:ext cx="2795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 b="1" dirty="0">
                  <a:solidFill>
                    <a:schemeClr val="tx2"/>
                  </a:solidFill>
                </a:rPr>
                <a:t>3€ billion per year</a:t>
              </a:r>
              <a:endParaRPr lang="en-GB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DBB0309-0272-3F46-3057-92DBF3EBBEF2}"/>
              </a:ext>
            </a:extLst>
          </p:cNvPr>
          <p:cNvGrpSpPr/>
          <p:nvPr/>
        </p:nvGrpSpPr>
        <p:grpSpPr>
          <a:xfrm>
            <a:off x="8728159" y="1305130"/>
            <a:ext cx="2878526" cy="2395129"/>
            <a:chOff x="8466795" y="3647532"/>
            <a:chExt cx="2878526" cy="239512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9DA494-2ECA-293B-78E4-9D5F8E9DC187}"/>
                </a:ext>
              </a:extLst>
            </p:cNvPr>
            <p:cNvSpPr txBox="1"/>
            <p:nvPr/>
          </p:nvSpPr>
          <p:spPr>
            <a:xfrm>
              <a:off x="9296696" y="4510507"/>
              <a:ext cx="105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 b="1" dirty="0">
                  <a:solidFill>
                    <a:schemeClr val="tx2"/>
                  </a:solidFill>
                </a:rPr>
                <a:t>&lt;20%</a:t>
              </a:r>
              <a:endParaRPr lang="en-GB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2547F7-AB5B-24BC-0C3A-7A3721EA6ECC}"/>
                </a:ext>
              </a:extLst>
            </p:cNvPr>
            <p:cNvSpPr txBox="1"/>
            <p:nvPr/>
          </p:nvSpPr>
          <p:spPr>
            <a:xfrm>
              <a:off x="8466795" y="5457886"/>
              <a:ext cx="2878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E" sz="1600" b="1" dirty="0">
                  <a:solidFill>
                    <a:schemeClr val="tx2"/>
                  </a:solidFill>
                </a:rPr>
                <a:t>Researchers who put FAIR principles into practice</a:t>
              </a:r>
            </a:p>
          </p:txBody>
        </p:sp>
        <p:graphicFrame>
          <p:nvGraphicFramePr>
            <p:cNvPr id="57" name="Content Placeholder 11">
              <a:extLst>
                <a:ext uri="{FF2B5EF4-FFF2-40B4-BE49-F238E27FC236}">
                  <a16:creationId xmlns:a16="http://schemas.microsoft.com/office/drawing/2014/main" id="{0222EBC0-C4D0-FB89-D65B-1563A9768A9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769470" y="3647532"/>
            <a:ext cx="1944721" cy="20330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FDC9D4-12C5-9946-4D4E-B00E7FAC6464}"/>
              </a:ext>
            </a:extLst>
          </p:cNvPr>
          <p:cNvSpPr/>
          <p:nvPr/>
        </p:nvSpPr>
        <p:spPr>
          <a:xfrm>
            <a:off x="7285449" y="4481419"/>
            <a:ext cx="4217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024B9C"/>
                </a:solidFill>
                <a:cs typeface="Arial" panose="020B0604020202020204" pitchFamily="34" charset="0"/>
              </a:rPr>
              <a:t>Importance of </a:t>
            </a:r>
            <a:r>
              <a:rPr lang="en-US" sz="1600" b="1" dirty="0">
                <a:solidFill>
                  <a:srgbClr val="024B9C"/>
                </a:solidFill>
                <a:cs typeface="Arial" panose="020B0604020202020204" pitchFamily="34" charset="0"/>
              </a:rPr>
              <a:t>publishing and attracting external funding in a researcher’s career</a:t>
            </a:r>
            <a:endParaRPr lang="en-GB" sz="1600" b="1" dirty="0">
              <a:solidFill>
                <a:srgbClr val="024B9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9E71845F-0E66-CB6D-E18A-2C77777260B0}"/>
              </a:ext>
            </a:extLst>
          </p:cNvPr>
          <p:cNvGraphicFramePr>
            <a:graphicFrameLocks/>
          </p:cNvGraphicFramePr>
          <p:nvPr/>
        </p:nvGraphicFramePr>
        <p:xfrm>
          <a:off x="8120305" y="4773562"/>
          <a:ext cx="1944721" cy="203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144AB7-58AF-24E5-F55F-8E91CD48CE53}"/>
              </a:ext>
            </a:extLst>
          </p:cNvPr>
          <p:cNvSpPr txBox="1"/>
          <p:nvPr/>
        </p:nvSpPr>
        <p:spPr>
          <a:xfrm>
            <a:off x="8601485" y="5604559"/>
            <a:ext cx="105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tx2"/>
                </a:solidFill>
              </a:rPr>
              <a:t>&gt;80%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A77702-FFBC-D341-6437-A7DCF8B6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/>
              <a:t>Open Science at the centre of European research policy</a:t>
            </a:r>
            <a:endParaRPr lang="en-I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93FDD2-9DC8-3016-C299-89F201029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446381"/>
              </p:ext>
            </p:extLst>
          </p:nvPr>
        </p:nvGraphicFramePr>
        <p:xfrm>
          <a:off x="793750" y="1426633"/>
          <a:ext cx="10864850" cy="506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33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820" y="314960"/>
            <a:ext cx="11390722" cy="56014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200" dirty="0"/>
              <a:t>Embracing open science as the </a:t>
            </a:r>
            <a:r>
              <a:rPr lang="en-GB" sz="3200" i="1" dirty="0"/>
              <a:t>modus operandi </a:t>
            </a:r>
            <a:r>
              <a:rPr lang="en-GB" sz="3200" dirty="0"/>
              <a:t>of research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0778" y="1389841"/>
            <a:ext cx="5396885" cy="5153199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GB" sz="2000" b="1" dirty="0"/>
              <a:t>Improving </a:t>
            </a:r>
            <a:r>
              <a:rPr lang="en-GB" sz="2000" b="1" i="1" kern="0" dirty="0">
                <a:solidFill>
                  <a:srgbClr val="004494"/>
                </a:solidFill>
              </a:rPr>
              <a:t>the practice</a:t>
            </a:r>
            <a:endParaRPr lang="en-GB" sz="2000" b="1" dirty="0">
              <a:solidFill>
                <a:srgbClr val="00449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Providing immediate and unrestricted open access </a:t>
            </a:r>
            <a:r>
              <a:rPr lang="en-US" sz="1600" dirty="0"/>
              <a:t>to scientific publications, research data, models, algorithms, software, protocols, notebooks, workflows, and all other research outputs  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Research output management </a:t>
            </a:r>
            <a:r>
              <a:rPr lang="en-US" sz="1600" dirty="0"/>
              <a:t>- publications, data, and other outputs - </a:t>
            </a:r>
            <a:r>
              <a:rPr lang="en-US" sz="1600" b="1" dirty="0">
                <a:solidFill>
                  <a:srgbClr val="004494"/>
                </a:solidFill>
              </a:rPr>
              <a:t>in line with FAIR principles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4494"/>
                </a:solidFill>
              </a:rPr>
              <a:t>Early and open sharing of research</a:t>
            </a:r>
            <a:r>
              <a:rPr lang="en-US" sz="1600" dirty="0"/>
              <a:t>, e.g.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Pre-registration, registered reports, data deposition in shared repositories, pre-prints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Ensuring verifiability and reproducibility of research outputs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Open collaboration within science and with other knowledge producers/users, incl. citizens, civil society and end users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39028" y="1389841"/>
            <a:ext cx="5751709" cy="528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Developing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</a:rPr>
              <a:t>the enablers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b="1" i="0" dirty="0">
                <a:solidFill>
                  <a:srgbClr val="004494"/>
                </a:solidFill>
              </a:rPr>
              <a:t>Incentives and rewards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rPr>
              <a:t>to adopt open science practices, e.g. initiative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 </a:t>
            </a:r>
            <a:r>
              <a:rPr lang="en-US" sz="1600" b="1" i="0" dirty="0">
                <a:solidFill>
                  <a:srgbClr val="004494"/>
                </a:solidFill>
              </a:rPr>
              <a:t>Reforming Research Assessment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b="1" i="0" dirty="0">
                <a:solidFill>
                  <a:srgbClr val="004494"/>
                </a:solidFill>
              </a:rPr>
              <a:t>Legislative and regulatory environment 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 practicing open science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>
                <a:solidFill>
                  <a:schemeClr val="tx1"/>
                </a:solidFill>
              </a:rPr>
              <a:t>An EU data, copyright and digital legislative framework fit for research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>
                <a:solidFill>
                  <a:schemeClr val="tx1"/>
                </a:solidFill>
              </a:rPr>
              <a:t>Horizon Europe provisions o</a:t>
            </a:r>
            <a:r>
              <a:rPr lang="en-US" sz="1600" b="0" dirty="0">
                <a:solidFill>
                  <a:srgbClr val="4D4D4D"/>
                </a:solidFill>
              </a:rPr>
              <a:t>n Open Access and Open Science practices</a:t>
            </a:r>
            <a:endParaRPr lang="en-US" sz="1600" b="1" i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b="1" i="0" dirty="0">
                <a:solidFill>
                  <a:srgbClr val="004494"/>
                </a:solidFill>
              </a:rPr>
              <a:t>Open research infrastructures and skills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e.g.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European Open Science Cloud (EOSC)</a:t>
            </a:r>
            <a:r>
              <a:rPr lang="en-US" sz="1600" b="0" dirty="0">
                <a:solidFill>
                  <a:schemeClr val="tx1"/>
                </a:solidFill>
              </a:rPr>
              <a:t> virtual research environment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Open Research Europe (ORE) open access publishing service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>
                <a:solidFill>
                  <a:schemeClr val="tx1"/>
                </a:solidFill>
              </a:rPr>
              <a:t>Support for skills and education for </a:t>
            </a:r>
            <a:r>
              <a:rPr lang="en-US" sz="1600" b="0" dirty="0">
                <a:solidFill>
                  <a:srgbClr val="4D4D4D"/>
                </a:solidFill>
              </a:rPr>
              <a:t>practicing open science &amp; data-intensive research</a:t>
            </a: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812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097D-00E8-9AA4-22AD-8C0143D55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150" dirty="0"/>
              <a:t>2. Open Science @Horizon Europe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279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54568c4-943d-4844-8e5f-787791c788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dd45522-ac8a-4aa4-a1c9-07b8d4ca5a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007aac3-65b8-4e2d-994a-44d2bc7e38f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63C900DDA65469BC8ADFD6C940158" ma:contentTypeVersion="15" ma:contentTypeDescription="Create a new document." ma:contentTypeScope="" ma:versionID="4ee791c83d60526054f21a8de29dba2d">
  <xsd:schema xmlns:xsd="http://www.w3.org/2001/XMLSchema" xmlns:xs="http://www.w3.org/2001/XMLSchema" xmlns:p="http://schemas.microsoft.com/office/2006/metadata/properties" xmlns:ns2="6e25190a-d483-431c-8a0d-012f289becba" xmlns:ns3="301bc366-1584-4e12-b459-8b1ccf30ad6e" targetNamespace="http://schemas.microsoft.com/office/2006/metadata/properties" ma:root="true" ma:fieldsID="d30a3df716cacc585fc0879493648d78" ns2:_="" ns3:_="">
    <xsd:import namespace="6e25190a-d483-431c-8a0d-012f289becba"/>
    <xsd:import namespace="301bc366-1584-4e12-b459-8b1ccf30a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5190a-d483-431c-8a0d-012f289be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bc366-1584-4e12-b459-8b1ccf30ad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17d7682-0e6a-4824-aa00-2236a9f7b359}" ma:internalName="TaxCatchAll" ma:showField="CatchAllData" ma:web="301bc366-1584-4e12-b459-8b1ccf30ad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1bc366-1584-4e12-b459-8b1ccf30ad6e" xsi:nil="true"/>
    <lcf76f155ced4ddcb4097134ff3c332f xmlns="6e25190a-d483-431c-8a0d-012f289bec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51767-DBEF-4B33-8700-0900CB305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BDD8F-8B22-4C48-B540-0FE64C6B46FB}"/>
</file>

<file path=customXml/itemProps3.xml><?xml version="1.0" encoding="utf-8"?>
<ds:datastoreItem xmlns:ds="http://schemas.openxmlformats.org/officeDocument/2006/customXml" ds:itemID="{968BF780-665D-4F8E-B60C-04D40A6CDFD8}">
  <ds:schemaRefs>
    <ds:schemaRef ds:uri="1124f467-e8a7-4788-95b6-921cce7bcfae"/>
    <ds:schemaRef ds:uri="d56ed46a-4164-40b6-a09a-3a2f9edb41e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1893</Words>
  <Application>Microsoft Office PowerPoint</Application>
  <PresentationFormat>Widescreen</PresentationFormat>
  <Paragraphs>182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Courier New</vt:lpstr>
      <vt:lpstr>Helvetica</vt:lpstr>
      <vt:lpstr>Open Sans</vt:lpstr>
      <vt:lpstr>Poppins</vt:lpstr>
      <vt:lpstr>Poppins SemiBold</vt:lpstr>
      <vt:lpstr>Verdana</vt:lpstr>
      <vt:lpstr>Wingdings</vt:lpstr>
      <vt:lpstr>Wingdings 2</vt:lpstr>
      <vt:lpstr>Office Theme</vt:lpstr>
      <vt:lpstr>Concis</vt:lpstr>
      <vt:lpstr>Open Science in Horizon Europe  &amp; Open Research Europe</vt:lpstr>
      <vt:lpstr>PowerPoint Presentation</vt:lpstr>
      <vt:lpstr>1. Open Science Policy @ the EC: an introduction</vt:lpstr>
      <vt:lpstr>What is Open Science?</vt:lpstr>
      <vt:lpstr>Why open science?</vt:lpstr>
      <vt:lpstr>PowerPoint Presentation</vt:lpstr>
      <vt:lpstr>Open Science at the centre of European research policy</vt:lpstr>
      <vt:lpstr>Embracing open science as the modus operandi of research</vt:lpstr>
      <vt:lpstr>2. Open Science @Horizon Europe</vt:lpstr>
      <vt:lpstr>Open Science in Horizon Europe</vt:lpstr>
      <vt:lpstr>Horizon Europe strategy: reflecting the policy</vt:lpstr>
      <vt:lpstr>Exceptions to open access to research data</vt:lpstr>
      <vt:lpstr>Evaluation of proposals and Open Science </vt:lpstr>
      <vt:lpstr>Trusted repositories under Horizon Europe</vt:lpstr>
      <vt:lpstr>Resources</vt:lpstr>
      <vt:lpstr>3. Open Research Europe</vt:lpstr>
      <vt:lpstr>Open Research Europe (ORE)</vt:lpstr>
      <vt:lpstr>An innovative publication model</vt:lpstr>
      <vt:lpstr>Benefits for researchers</vt:lpstr>
      <vt:lpstr>Open peer review: a win-win situation</vt:lpstr>
      <vt:lpstr>Research supported across all disciplines</vt:lpstr>
      <vt:lpstr>The peer review process</vt:lpstr>
      <vt:lpstr>Research Communities in ORE</vt:lpstr>
      <vt:lpstr>A vision for the future of ORE shared with other funders</vt:lpstr>
      <vt:lpstr>We invite you as MSCA4Ukraine grantees to publish in ORE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Novelties in the Open Science</dc:title>
  <dc:creator>Michael.Arentoft@ec.europa.eu</dc:creator>
  <cp:lastModifiedBy>Sarah Field</cp:lastModifiedBy>
  <cp:revision>405</cp:revision>
  <dcterms:created xsi:type="dcterms:W3CDTF">2020-03-06T15:19:35Z</dcterms:created>
  <dcterms:modified xsi:type="dcterms:W3CDTF">2023-10-24T14:52:32Z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8</vt:lpwstr>
  </property>
  <property fmtid="{D5CDD505-2E9C-101B-9397-08002B2CF9AE}" pid="3" name="Jive_LatestUserAccountName">
    <vt:lpwstr>bjoerae</vt:lpwstr>
  </property>
  <property fmtid="{D5CDD505-2E9C-101B-9397-08002B2CF9AE}" pid="4" name="Offisync_ServerID">
    <vt:lpwstr>0d3b22a6-6203-4efc-8e8e-b5279256493b</vt:lpwstr>
  </property>
  <property fmtid="{D5CDD505-2E9C-101B-9397-08002B2CF9AE}" pid="5" name="Jive_VersionGuid">
    <vt:lpwstr>7d1dc9b1ab1c494c8c13a3581f7851d5</vt:lpwstr>
  </property>
  <property fmtid="{D5CDD505-2E9C-101B-9397-08002B2CF9AE}" pid="6" name="Offisync_UniqueId">
    <vt:lpwstr>223842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  <property fmtid="{D5CDD505-2E9C-101B-9397-08002B2CF9AE}" pid="12" name="MSIP_Label_6bd9ddd1-4d20-43f6-abfa-fc3c07406f94_Enabled">
    <vt:lpwstr>true</vt:lpwstr>
  </property>
  <property fmtid="{D5CDD505-2E9C-101B-9397-08002B2CF9AE}" pid="13" name="MSIP_Label_6bd9ddd1-4d20-43f6-abfa-fc3c07406f94_SetDate">
    <vt:lpwstr>2022-09-26T07:16:18Z</vt:lpwstr>
  </property>
  <property fmtid="{D5CDD505-2E9C-101B-9397-08002B2CF9AE}" pid="14" name="MSIP_Label_6bd9ddd1-4d20-43f6-abfa-fc3c07406f94_Method">
    <vt:lpwstr>Standard</vt:lpwstr>
  </property>
  <property fmtid="{D5CDD505-2E9C-101B-9397-08002B2CF9AE}" pid="15" name="MSIP_Label_6bd9ddd1-4d20-43f6-abfa-fc3c07406f94_Name">
    <vt:lpwstr>Commission Use</vt:lpwstr>
  </property>
  <property fmtid="{D5CDD505-2E9C-101B-9397-08002B2CF9AE}" pid="16" name="MSIP_Label_6bd9ddd1-4d20-43f6-abfa-fc3c07406f94_SiteId">
    <vt:lpwstr>b24c8b06-522c-46fe-9080-70926f8dddb1</vt:lpwstr>
  </property>
  <property fmtid="{D5CDD505-2E9C-101B-9397-08002B2CF9AE}" pid="17" name="MSIP_Label_6bd9ddd1-4d20-43f6-abfa-fc3c07406f94_ActionId">
    <vt:lpwstr>5d4aa3eb-d2b8-46f1-ae1f-4941ea79f2cc</vt:lpwstr>
  </property>
  <property fmtid="{D5CDD505-2E9C-101B-9397-08002B2CF9AE}" pid="18" name="MSIP_Label_6bd9ddd1-4d20-43f6-abfa-fc3c07406f94_ContentBits">
    <vt:lpwstr>0</vt:lpwstr>
  </property>
  <property fmtid="{D5CDD505-2E9C-101B-9397-08002B2CF9AE}" pid="19" name="ContentTypeId">
    <vt:lpwstr>0x0101009AF63C900DDA65469BC8ADFD6C940158</vt:lpwstr>
  </property>
  <property fmtid="{D5CDD505-2E9C-101B-9397-08002B2CF9AE}" pid="20" name="MediaServiceImageTags">
    <vt:lpwstr/>
  </property>
</Properties>
</file>